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302" r:id="rId3"/>
    <p:sldId id="257" r:id="rId4"/>
    <p:sldId id="258" r:id="rId5"/>
    <p:sldId id="285" r:id="rId6"/>
    <p:sldId id="289" r:id="rId7"/>
    <p:sldId id="303" r:id="rId8"/>
    <p:sldId id="287" r:id="rId9"/>
    <p:sldId id="288" r:id="rId10"/>
    <p:sldId id="286" r:id="rId11"/>
    <p:sldId id="290" r:id="rId12"/>
    <p:sldId id="291" r:id="rId13"/>
    <p:sldId id="294" r:id="rId14"/>
    <p:sldId id="292" r:id="rId15"/>
    <p:sldId id="293" r:id="rId16"/>
    <p:sldId id="295" r:id="rId17"/>
    <p:sldId id="296" r:id="rId18"/>
    <p:sldId id="297" r:id="rId19"/>
    <p:sldId id="298" r:id="rId20"/>
    <p:sldId id="299" r:id="rId21"/>
    <p:sldId id="300" r:id="rId22"/>
    <p:sldId id="301" r:id="rId23"/>
    <p:sldId id="277"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D3A6DBA-C372-4C88-A174-7E46D4587CC4}">
          <p14:sldIdLst>
            <p14:sldId id="256"/>
            <p14:sldId id="302"/>
            <p14:sldId id="257"/>
            <p14:sldId id="258"/>
            <p14:sldId id="285"/>
            <p14:sldId id="289"/>
            <p14:sldId id="303"/>
            <p14:sldId id="287"/>
            <p14:sldId id="288"/>
            <p14:sldId id="286"/>
            <p14:sldId id="290"/>
            <p14:sldId id="291"/>
            <p14:sldId id="294"/>
          </p14:sldIdLst>
        </p14:section>
        <p14:section name="Untitled Section" id="{60CAD019-5449-4DFE-A48D-7320EC875D1E}">
          <p14:sldIdLst>
            <p14:sldId id="292"/>
            <p14:sldId id="293"/>
            <p14:sldId id="295"/>
            <p14:sldId id="296"/>
            <p14:sldId id="297"/>
            <p14:sldId id="298"/>
            <p14:sldId id="299"/>
            <p14:sldId id="300"/>
            <p14:sldId id="301"/>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25E3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89871" autoAdjust="0"/>
  </p:normalViewPr>
  <p:slideViewPr>
    <p:cSldViewPr snapToGrid="0">
      <p:cViewPr varScale="1">
        <p:scale>
          <a:sx n="86" d="100"/>
          <a:sy n="86" d="100"/>
        </p:scale>
        <p:origin x="5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Desktop\Desktop%2013062022\Season%202021-22\KWH%20Report(2020-21-2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dirty="0"/>
              <a:t>Millhouse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7836048795787318"/>
          <c:y val="0.12608542155679739"/>
          <c:w val="0.81433035016964339"/>
          <c:h val="0.74464457567804021"/>
        </c:manualLayout>
      </c:layout>
      <c:lineChart>
        <c:grouping val="standard"/>
        <c:varyColors val="0"/>
        <c:ser>
          <c:idx val="1"/>
          <c:order val="0"/>
          <c:tx>
            <c:v>Mill #04</c:v>
          </c:tx>
          <c:spPr>
            <a:ln w="31750" cap="rnd">
              <a:solidFill>
                <a:schemeClr val="accent2"/>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Sheet2!$N$8:$N$41</c:f>
              <c:numCache>
                <c:formatCode>0.00</c:formatCode>
                <c:ptCount val="34"/>
                <c:pt idx="0">
                  <c:v>527.97916666666663</c:v>
                </c:pt>
                <c:pt idx="1">
                  <c:v>527.97916666666663</c:v>
                </c:pt>
                <c:pt idx="2">
                  <c:v>629.3249999999922</c:v>
                </c:pt>
                <c:pt idx="3">
                  <c:v>591.99166666665894</c:v>
                </c:pt>
                <c:pt idx="4">
                  <c:v>682.69166666668991</c:v>
                </c:pt>
                <c:pt idx="5">
                  <c:v>631.99791666665499</c:v>
                </c:pt>
                <c:pt idx="6">
                  <c:v>650.70416666668223</c:v>
                </c:pt>
                <c:pt idx="7">
                  <c:v>650.59583333332557</c:v>
                </c:pt>
                <c:pt idx="8">
                  <c:v>624.04166666666663</c:v>
                </c:pt>
                <c:pt idx="9">
                  <c:v>634.625</c:v>
                </c:pt>
                <c:pt idx="10">
                  <c:v>640</c:v>
                </c:pt>
                <c:pt idx="11">
                  <c:v>656</c:v>
                </c:pt>
                <c:pt idx="12">
                  <c:v>597.375</c:v>
                </c:pt>
                <c:pt idx="13">
                  <c:v>608</c:v>
                </c:pt>
                <c:pt idx="14">
                  <c:v>624</c:v>
                </c:pt>
                <c:pt idx="15">
                  <c:v>607.95833333333337</c:v>
                </c:pt>
                <c:pt idx="16">
                  <c:v>592.04166666666663</c:v>
                </c:pt>
                <c:pt idx="17">
                  <c:v>575.9875000000078</c:v>
                </c:pt>
                <c:pt idx="18">
                  <c:v>597.32083333334106</c:v>
                </c:pt>
                <c:pt idx="19">
                  <c:v>527.98333333331777</c:v>
                </c:pt>
                <c:pt idx="20">
                  <c:v>549.375</c:v>
                </c:pt>
                <c:pt idx="21">
                  <c:v>538.66666666666663</c:v>
                </c:pt>
                <c:pt idx="22">
                  <c:v>431.95833333333331</c:v>
                </c:pt>
                <c:pt idx="23">
                  <c:v>597.33333333333337</c:v>
                </c:pt>
                <c:pt idx="24">
                  <c:v>535.31818181818187</c:v>
                </c:pt>
                <c:pt idx="25">
                  <c:v>589.86956521739125</c:v>
                </c:pt>
                <c:pt idx="26">
                  <c:v>570.66666666666663</c:v>
                </c:pt>
                <c:pt idx="27">
                  <c:v>512.02800000000741</c:v>
                </c:pt>
                <c:pt idx="28">
                  <c:v>544.0124999999922</c:v>
                </c:pt>
                <c:pt idx="29">
                  <c:v>501.33333333333331</c:v>
                </c:pt>
                <c:pt idx="30">
                  <c:v>538.625</c:v>
                </c:pt>
                <c:pt idx="31">
                  <c:v>613.375</c:v>
                </c:pt>
                <c:pt idx="32">
                  <c:v>570.625</c:v>
                </c:pt>
                <c:pt idx="33">
                  <c:v>400</c:v>
                </c:pt>
              </c:numCache>
            </c:numRef>
          </c:val>
          <c:smooth val="0"/>
          <c:extLst>
            <c:ext xmlns:c16="http://schemas.microsoft.com/office/drawing/2014/chart" uri="{C3380CC4-5D6E-409C-BE32-E72D297353CC}">
              <c16:uniqueId val="{00000000-D29F-4727-852D-EBE6179DFAFF}"/>
            </c:ext>
          </c:extLst>
        </c:ser>
        <c:ser>
          <c:idx val="0"/>
          <c:order val="1"/>
          <c:tx>
            <c:v>Mill #02</c:v>
          </c:tx>
          <c:spPr>
            <a:ln w="31750" cap="rnd">
              <a:solidFill>
                <a:schemeClr val="accent1"/>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Sheet2!$H$8:$H$41</c:f>
              <c:numCache>
                <c:formatCode>0.00</c:formatCode>
                <c:ptCount val="34"/>
                <c:pt idx="0">
                  <c:v>357.33333333333331</c:v>
                </c:pt>
                <c:pt idx="1">
                  <c:v>357.33333333333331</c:v>
                </c:pt>
                <c:pt idx="2">
                  <c:v>410.65416666667443</c:v>
                </c:pt>
                <c:pt idx="3">
                  <c:v>394.66250000001554</c:v>
                </c:pt>
                <c:pt idx="4">
                  <c:v>453.3125</c:v>
                </c:pt>
                <c:pt idx="5">
                  <c:v>429.34166666665504</c:v>
                </c:pt>
                <c:pt idx="6">
                  <c:v>447.97083333332557</c:v>
                </c:pt>
                <c:pt idx="7">
                  <c:v>453.37083333334886</c:v>
                </c:pt>
                <c:pt idx="8">
                  <c:v>458.625</c:v>
                </c:pt>
                <c:pt idx="9">
                  <c:v>485.375</c:v>
                </c:pt>
                <c:pt idx="10">
                  <c:v>469.29166666666669</c:v>
                </c:pt>
                <c:pt idx="11">
                  <c:v>480</c:v>
                </c:pt>
                <c:pt idx="12">
                  <c:v>432</c:v>
                </c:pt>
                <c:pt idx="13">
                  <c:v>448</c:v>
                </c:pt>
                <c:pt idx="14">
                  <c:v>464</c:v>
                </c:pt>
                <c:pt idx="15">
                  <c:v>464</c:v>
                </c:pt>
                <c:pt idx="16">
                  <c:v>469.33333333333331</c:v>
                </c:pt>
                <c:pt idx="17">
                  <c:v>437.39166666668217</c:v>
                </c:pt>
                <c:pt idx="18">
                  <c:v>447.98749999996897</c:v>
                </c:pt>
                <c:pt idx="19">
                  <c:v>421.32916666668217</c:v>
                </c:pt>
                <c:pt idx="20">
                  <c:v>398.76923076923077</c:v>
                </c:pt>
                <c:pt idx="21">
                  <c:v>482.86363636363637</c:v>
                </c:pt>
                <c:pt idx="22">
                  <c:v>346.66666666666669</c:v>
                </c:pt>
                <c:pt idx="23">
                  <c:v>469.33333333333331</c:v>
                </c:pt>
                <c:pt idx="24">
                  <c:v>418.90909090909093</c:v>
                </c:pt>
                <c:pt idx="25">
                  <c:v>432</c:v>
                </c:pt>
                <c:pt idx="26">
                  <c:v>448.04166666666669</c:v>
                </c:pt>
                <c:pt idx="27">
                  <c:v>394.67500000000774</c:v>
                </c:pt>
                <c:pt idx="28">
                  <c:v>415.99166666665889</c:v>
                </c:pt>
                <c:pt idx="29">
                  <c:v>362.625</c:v>
                </c:pt>
                <c:pt idx="30">
                  <c:v>384</c:v>
                </c:pt>
                <c:pt idx="31">
                  <c:v>463.95833333333331</c:v>
                </c:pt>
                <c:pt idx="32">
                  <c:v>448.08333333333331</c:v>
                </c:pt>
                <c:pt idx="33">
                  <c:v>320</c:v>
                </c:pt>
              </c:numCache>
            </c:numRef>
          </c:val>
          <c:smooth val="0"/>
          <c:extLst>
            <c:ext xmlns:c16="http://schemas.microsoft.com/office/drawing/2014/chart" uri="{C3380CC4-5D6E-409C-BE32-E72D297353CC}">
              <c16:uniqueId val="{00000001-D29F-4727-852D-EBE6179DFAFF}"/>
            </c:ext>
          </c:extLst>
        </c:ser>
        <c:ser>
          <c:idx val="2"/>
          <c:order val="2"/>
          <c:tx>
            <c:v>Mill #03</c:v>
          </c:tx>
          <c:spPr>
            <a:ln w="31750" cap="rnd">
              <a:solidFill>
                <a:schemeClr val="accent3"/>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Sheet2!$K$8:$K$41</c:f>
              <c:numCache>
                <c:formatCode>0.00</c:formatCode>
                <c:ptCount val="34"/>
                <c:pt idx="0">
                  <c:v>384.01250000003103</c:v>
                </c:pt>
                <c:pt idx="1">
                  <c:v>384.01250000003103</c:v>
                </c:pt>
                <c:pt idx="2">
                  <c:v>458.60000000001554</c:v>
                </c:pt>
                <c:pt idx="3">
                  <c:v>448.02499999998446</c:v>
                </c:pt>
                <c:pt idx="4">
                  <c:v>501.35416666666669</c:v>
                </c:pt>
                <c:pt idx="5">
                  <c:v>485.34166666667443</c:v>
                </c:pt>
                <c:pt idx="6">
                  <c:v>511.96249999998446</c:v>
                </c:pt>
                <c:pt idx="7">
                  <c:v>501.29583333331783</c:v>
                </c:pt>
                <c:pt idx="8">
                  <c:v>522.70833333333337</c:v>
                </c:pt>
                <c:pt idx="9">
                  <c:v>512</c:v>
                </c:pt>
                <c:pt idx="10">
                  <c:v>522.66666666666663</c:v>
                </c:pt>
                <c:pt idx="11">
                  <c:v>554.625</c:v>
                </c:pt>
                <c:pt idx="12">
                  <c:v>501.33333333333331</c:v>
                </c:pt>
                <c:pt idx="13">
                  <c:v>512</c:v>
                </c:pt>
                <c:pt idx="14">
                  <c:v>544.04166666666663</c:v>
                </c:pt>
                <c:pt idx="15">
                  <c:v>543.95833333333337</c:v>
                </c:pt>
                <c:pt idx="16">
                  <c:v>544.04166666666663</c:v>
                </c:pt>
                <c:pt idx="17">
                  <c:v>512.01250000003108</c:v>
                </c:pt>
                <c:pt idx="18">
                  <c:v>511.9666666666356</c:v>
                </c:pt>
                <c:pt idx="19">
                  <c:v>448.02083333333331</c:v>
                </c:pt>
                <c:pt idx="20">
                  <c:v>433.23076923076923</c:v>
                </c:pt>
                <c:pt idx="21">
                  <c:v>523.63636363636363</c:v>
                </c:pt>
                <c:pt idx="22">
                  <c:v>362.66666666666669</c:v>
                </c:pt>
                <c:pt idx="23">
                  <c:v>522.66666666666663</c:v>
                </c:pt>
                <c:pt idx="24">
                  <c:v>465.5</c:v>
                </c:pt>
                <c:pt idx="25">
                  <c:v>490.58333333333331</c:v>
                </c:pt>
                <c:pt idx="26">
                  <c:v>490.66666666666669</c:v>
                </c:pt>
                <c:pt idx="27">
                  <c:v>448.02083333333331</c:v>
                </c:pt>
                <c:pt idx="28">
                  <c:v>458.64583333333331</c:v>
                </c:pt>
                <c:pt idx="29">
                  <c:v>426.66666666666669</c:v>
                </c:pt>
                <c:pt idx="30">
                  <c:v>437.33333333333331</c:v>
                </c:pt>
                <c:pt idx="31">
                  <c:v>512.04166666666663</c:v>
                </c:pt>
                <c:pt idx="32">
                  <c:v>501.29166666666669</c:v>
                </c:pt>
                <c:pt idx="33">
                  <c:v>352.04166666666669</c:v>
                </c:pt>
              </c:numCache>
            </c:numRef>
          </c:val>
          <c:smooth val="0"/>
          <c:extLst>
            <c:ext xmlns:c16="http://schemas.microsoft.com/office/drawing/2014/chart" uri="{C3380CC4-5D6E-409C-BE32-E72D297353CC}">
              <c16:uniqueId val="{00000002-D29F-4727-852D-EBE6179DFAFF}"/>
            </c:ext>
          </c:extLst>
        </c:ser>
        <c:ser>
          <c:idx val="3"/>
          <c:order val="3"/>
          <c:tx>
            <c:v>Mill#05</c:v>
          </c:tx>
          <c:spPr>
            <a:ln w="31750" cap="rnd">
              <a:solidFill>
                <a:schemeClr val="accent4"/>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Sheet2!$Q$8:$Q$41</c:f>
              <c:numCache>
                <c:formatCode>0.00</c:formatCode>
                <c:ptCount val="34"/>
                <c:pt idx="0">
                  <c:v>405.3125</c:v>
                </c:pt>
                <c:pt idx="1">
                  <c:v>405.3125</c:v>
                </c:pt>
                <c:pt idx="2">
                  <c:v>470.18367346938777</c:v>
                </c:pt>
                <c:pt idx="3">
                  <c:v>501.33333333333331</c:v>
                </c:pt>
                <c:pt idx="4">
                  <c:v>525.34583333334501</c:v>
                </c:pt>
                <c:pt idx="5">
                  <c:v>514.66666666666663</c:v>
                </c:pt>
                <c:pt idx="6">
                  <c:v>538.95578947367244</c:v>
                </c:pt>
                <c:pt idx="7">
                  <c:v>549.28750000001548</c:v>
                </c:pt>
                <c:pt idx="8">
                  <c:v>532.9387755102041</c:v>
                </c:pt>
                <c:pt idx="9">
                  <c:v>539.14893617021278</c:v>
                </c:pt>
                <c:pt idx="10">
                  <c:v>621.04166666666663</c:v>
                </c:pt>
                <c:pt idx="11">
                  <c:v>397.625</c:v>
                </c:pt>
                <c:pt idx="12">
                  <c:v>474.66666666666669</c:v>
                </c:pt>
                <c:pt idx="13">
                  <c:v>501.375</c:v>
                </c:pt>
                <c:pt idx="14">
                  <c:v>506.625</c:v>
                </c:pt>
                <c:pt idx="15">
                  <c:v>506.70833333333331</c:v>
                </c:pt>
                <c:pt idx="16">
                  <c:v>495.95833333333331</c:v>
                </c:pt>
                <c:pt idx="17">
                  <c:v>469.38333333334111</c:v>
                </c:pt>
                <c:pt idx="18">
                  <c:v>490.66666666666669</c:v>
                </c:pt>
                <c:pt idx="19">
                  <c:v>431.99166666665889</c:v>
                </c:pt>
                <c:pt idx="20">
                  <c:v>447.95833333333331</c:v>
                </c:pt>
                <c:pt idx="21">
                  <c:v>448.04166666666669</c:v>
                </c:pt>
                <c:pt idx="22">
                  <c:v>352</c:v>
                </c:pt>
                <c:pt idx="23">
                  <c:v>474.66666666666669</c:v>
                </c:pt>
                <c:pt idx="24">
                  <c:v>424.68181818181819</c:v>
                </c:pt>
                <c:pt idx="25">
                  <c:v>453.375</c:v>
                </c:pt>
                <c:pt idx="26">
                  <c:v>474.625</c:v>
                </c:pt>
                <c:pt idx="27">
                  <c:v>407.57142857142856</c:v>
                </c:pt>
                <c:pt idx="28">
                  <c:v>430.27659574468083</c:v>
                </c:pt>
                <c:pt idx="29">
                  <c:v>389.29166666666669</c:v>
                </c:pt>
                <c:pt idx="30">
                  <c:v>400.04166666666669</c:v>
                </c:pt>
                <c:pt idx="31">
                  <c:v>485.29166666666669</c:v>
                </c:pt>
                <c:pt idx="32">
                  <c:v>458.70833333333331</c:v>
                </c:pt>
                <c:pt idx="33">
                  <c:v>314.625</c:v>
                </c:pt>
              </c:numCache>
            </c:numRef>
          </c:val>
          <c:smooth val="0"/>
          <c:extLst>
            <c:ext xmlns:c16="http://schemas.microsoft.com/office/drawing/2014/chart" uri="{C3380CC4-5D6E-409C-BE32-E72D297353CC}">
              <c16:uniqueId val="{00000003-D29F-4727-852D-EBE6179DFAFF}"/>
            </c:ext>
          </c:extLst>
        </c:ser>
        <c:ser>
          <c:idx val="4"/>
          <c:order val="4"/>
          <c:tx>
            <c:v>Mill#06</c:v>
          </c:tx>
          <c:spPr>
            <a:ln w="31750" cap="rnd">
              <a:solidFill>
                <a:schemeClr val="accent2">
                  <a:lumMod val="60000"/>
                  <a:lumOff val="40000"/>
                </a:schemeClr>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Sheet2!$T$8:$T$41</c:f>
              <c:numCache>
                <c:formatCode>0.00</c:formatCode>
                <c:ptCount val="34"/>
                <c:pt idx="0">
                  <c:v>587.89144050102595</c:v>
                </c:pt>
                <c:pt idx="1">
                  <c:v>681.2723492723544</c:v>
                </c:pt>
                <c:pt idx="2">
                  <c:v>693.3625000000078</c:v>
                </c:pt>
                <c:pt idx="3">
                  <c:v>774.92693110644825</c:v>
                </c:pt>
                <c:pt idx="4">
                  <c:v>762.67916666665894</c:v>
                </c:pt>
                <c:pt idx="5">
                  <c:v>784.02083333333337</c:v>
                </c:pt>
                <c:pt idx="6">
                  <c:v>799.97500000001548</c:v>
                </c:pt>
                <c:pt idx="7">
                  <c:v>826.9876543210047</c:v>
                </c:pt>
                <c:pt idx="8">
                  <c:v>824.54736842105262</c:v>
                </c:pt>
                <c:pt idx="9">
                  <c:v>864.3440860215054</c:v>
                </c:pt>
                <c:pt idx="10">
                  <c:v>794.70833333333337</c:v>
                </c:pt>
                <c:pt idx="11">
                  <c:v>837.29166666666663</c:v>
                </c:pt>
                <c:pt idx="12">
                  <c:v>762.70833333333337</c:v>
                </c:pt>
                <c:pt idx="13">
                  <c:v>810.66666666666663</c:v>
                </c:pt>
                <c:pt idx="14">
                  <c:v>837.33333333333337</c:v>
                </c:pt>
                <c:pt idx="15">
                  <c:v>810.58333333333337</c:v>
                </c:pt>
                <c:pt idx="16">
                  <c:v>810.75</c:v>
                </c:pt>
                <c:pt idx="17">
                  <c:v>755.05050505050508</c:v>
                </c:pt>
                <c:pt idx="18">
                  <c:v>813.83578947366857</c:v>
                </c:pt>
                <c:pt idx="19">
                  <c:v>757.10212765959034</c:v>
                </c:pt>
                <c:pt idx="20">
                  <c:v>778.66666666666663</c:v>
                </c:pt>
                <c:pt idx="21">
                  <c:v>783.95833333333337</c:v>
                </c:pt>
                <c:pt idx="22">
                  <c:v>608.04166666666663</c:v>
                </c:pt>
                <c:pt idx="23">
                  <c:v>805.29166666666663</c:v>
                </c:pt>
                <c:pt idx="24">
                  <c:v>695.6521739130435</c:v>
                </c:pt>
                <c:pt idx="25">
                  <c:v>784.73913043478262</c:v>
                </c:pt>
                <c:pt idx="26">
                  <c:v>778.625</c:v>
                </c:pt>
                <c:pt idx="27">
                  <c:v>736.71020408164782</c:v>
                </c:pt>
                <c:pt idx="28">
                  <c:v>773.42978723402666</c:v>
                </c:pt>
                <c:pt idx="29">
                  <c:v>730.66666666666663</c:v>
                </c:pt>
                <c:pt idx="30">
                  <c:v>687.95833333333337</c:v>
                </c:pt>
                <c:pt idx="31">
                  <c:v>832.08333333333337</c:v>
                </c:pt>
                <c:pt idx="32">
                  <c:v>938.66666666666663</c:v>
                </c:pt>
                <c:pt idx="33">
                  <c:v>735.91666666666663</c:v>
                </c:pt>
              </c:numCache>
            </c:numRef>
          </c:val>
          <c:smooth val="0"/>
          <c:extLst>
            <c:ext xmlns:c16="http://schemas.microsoft.com/office/drawing/2014/chart" uri="{C3380CC4-5D6E-409C-BE32-E72D297353CC}">
              <c16:uniqueId val="{00000004-D29F-4727-852D-EBE6179DFAFF}"/>
            </c:ext>
          </c:extLst>
        </c:ser>
        <c:ser>
          <c:idx val="5"/>
          <c:order val="5"/>
          <c:tx>
            <c:v>SM</c:v>
          </c:tx>
          <c:spPr>
            <a:ln w="31750" cap="rnd">
              <a:solidFill>
                <a:srgbClr val="FF0000"/>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Sheet2!$W$8:$W$41</c:f>
              <c:numCache>
                <c:formatCode>0.00</c:formatCode>
                <c:ptCount val="34"/>
                <c:pt idx="0">
                  <c:v>842.66249999993795</c:v>
                </c:pt>
                <c:pt idx="1">
                  <c:v>938.72083333336434</c:v>
                </c:pt>
                <c:pt idx="2">
                  <c:v>959.88333333330229</c:v>
                </c:pt>
                <c:pt idx="3">
                  <c:v>1130.2290712204313</c:v>
                </c:pt>
                <c:pt idx="4">
                  <c:v>1131.1713213838655</c:v>
                </c:pt>
                <c:pt idx="5">
                  <c:v>1141.3291666666046</c:v>
                </c:pt>
                <c:pt idx="6">
                  <c:v>1173.3208333333798</c:v>
                </c:pt>
                <c:pt idx="7">
                  <c:v>1173.3374999999844</c:v>
                </c:pt>
                <c:pt idx="8">
                  <c:v>1162.6666666666667</c:v>
                </c:pt>
                <c:pt idx="9">
                  <c:v>1184.0416666666667</c:v>
                </c:pt>
                <c:pt idx="10">
                  <c:v>1141.2083333333333</c:v>
                </c:pt>
                <c:pt idx="11">
                  <c:v>1194.75</c:v>
                </c:pt>
                <c:pt idx="12">
                  <c:v>1130.625</c:v>
                </c:pt>
                <c:pt idx="13">
                  <c:v>1194.6666666666667</c:v>
                </c:pt>
                <c:pt idx="14">
                  <c:v>1226.6666666666667</c:v>
                </c:pt>
                <c:pt idx="15">
                  <c:v>1269.375</c:v>
                </c:pt>
                <c:pt idx="16">
                  <c:v>1290.625</c:v>
                </c:pt>
                <c:pt idx="17">
                  <c:v>1247.9750000000156</c:v>
                </c:pt>
                <c:pt idx="18">
                  <c:v>1344.0833333333333</c:v>
                </c:pt>
                <c:pt idx="19">
                  <c:v>1237.3166666666511</c:v>
                </c:pt>
                <c:pt idx="20">
                  <c:v>1301.2916666666667</c:v>
                </c:pt>
                <c:pt idx="21">
                  <c:v>1301.4166666666667</c:v>
                </c:pt>
                <c:pt idx="22">
                  <c:v>991.91666666666663</c:v>
                </c:pt>
                <c:pt idx="23">
                  <c:v>1205.4166666666667</c:v>
                </c:pt>
                <c:pt idx="24">
                  <c:v>1082.1363636363637</c:v>
                </c:pt>
                <c:pt idx="25">
                  <c:v>1109.2916666666667</c:v>
                </c:pt>
                <c:pt idx="26">
                  <c:v>1120.0833333333333</c:v>
                </c:pt>
                <c:pt idx="27">
                  <c:v>1055.8916666666821</c:v>
                </c:pt>
                <c:pt idx="28">
                  <c:v>1077.3166666666511</c:v>
                </c:pt>
                <c:pt idx="29">
                  <c:v>1034.75</c:v>
                </c:pt>
                <c:pt idx="30">
                  <c:v>1013.3333333333334</c:v>
                </c:pt>
                <c:pt idx="31">
                  <c:v>1162.625</c:v>
                </c:pt>
                <c:pt idx="32">
                  <c:v>1141.3333333333333</c:v>
                </c:pt>
                <c:pt idx="33">
                  <c:v>1002.75</c:v>
                </c:pt>
              </c:numCache>
            </c:numRef>
          </c:val>
          <c:smooth val="0"/>
          <c:extLst>
            <c:ext xmlns:c16="http://schemas.microsoft.com/office/drawing/2014/chart" uri="{C3380CC4-5D6E-409C-BE32-E72D297353CC}">
              <c16:uniqueId val="{00000005-D29F-4727-852D-EBE6179DFAFF}"/>
            </c:ext>
          </c:extLst>
        </c:ser>
        <c:ser>
          <c:idx val="6"/>
          <c:order val="6"/>
          <c:tx>
            <c:v>SF</c:v>
          </c:tx>
          <c:spPr>
            <a:ln w="31750" cap="rnd">
              <a:solidFill>
                <a:schemeClr val="accent1">
                  <a:lumMod val="60000"/>
                </a:schemeClr>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Sheet2!$Z$8:$Z$41</c:f>
              <c:numCache>
                <c:formatCode>0.00</c:formatCode>
                <c:ptCount val="34"/>
                <c:pt idx="0">
                  <c:v>848.16768916149852</c:v>
                </c:pt>
                <c:pt idx="1">
                  <c:v>947.3264033264785</c:v>
                </c:pt>
                <c:pt idx="2">
                  <c:v>970.66249999993795</c:v>
                </c:pt>
                <c:pt idx="3">
                  <c:v>1079.5532359081403</c:v>
                </c:pt>
                <c:pt idx="4">
                  <c:v>1097.1764705883002</c:v>
                </c:pt>
                <c:pt idx="5">
                  <c:v>1098.6624999999378</c:v>
                </c:pt>
                <c:pt idx="6">
                  <c:v>1109.3416666667133</c:v>
                </c:pt>
                <c:pt idx="7">
                  <c:v>1107.5959183673317</c:v>
                </c:pt>
                <c:pt idx="8">
                  <c:v>1143.7446808510638</c:v>
                </c:pt>
                <c:pt idx="9">
                  <c:v>1154.8085106382978</c:v>
                </c:pt>
                <c:pt idx="10">
                  <c:v>1098.6666666666667</c:v>
                </c:pt>
                <c:pt idx="11">
                  <c:v>1141.25</c:v>
                </c:pt>
                <c:pt idx="12">
                  <c:v>1077.3333333333333</c:v>
                </c:pt>
                <c:pt idx="13">
                  <c:v>1152.125</c:v>
                </c:pt>
                <c:pt idx="14">
                  <c:v>1183.875</c:v>
                </c:pt>
                <c:pt idx="15">
                  <c:v>1205.4166666666667</c:v>
                </c:pt>
                <c:pt idx="16">
                  <c:v>1226.6666666666667</c:v>
                </c:pt>
                <c:pt idx="17">
                  <c:v>1180.7306122449131</c:v>
                </c:pt>
                <c:pt idx="18">
                  <c:v>1301.3666666666202</c:v>
                </c:pt>
                <c:pt idx="19">
                  <c:v>1230.9489361702445</c:v>
                </c:pt>
                <c:pt idx="20">
                  <c:v>1279.9583333333333</c:v>
                </c:pt>
                <c:pt idx="21">
                  <c:v>1246.7083333333333</c:v>
                </c:pt>
                <c:pt idx="22">
                  <c:v>1014.625</c:v>
                </c:pt>
                <c:pt idx="23">
                  <c:v>1162.7083333333333</c:v>
                </c:pt>
                <c:pt idx="24">
                  <c:v>1001.7391304347826</c:v>
                </c:pt>
                <c:pt idx="25">
                  <c:v>1124.0869565217392</c:v>
                </c:pt>
                <c:pt idx="26">
                  <c:v>1098.75</c:v>
                </c:pt>
                <c:pt idx="27">
                  <c:v>1013.616326530597</c:v>
                </c:pt>
                <c:pt idx="28">
                  <c:v>1067.4212765957604</c:v>
                </c:pt>
                <c:pt idx="29">
                  <c:v>1013.3333333333334</c:v>
                </c:pt>
                <c:pt idx="30">
                  <c:v>981.41666666666663</c:v>
                </c:pt>
                <c:pt idx="31">
                  <c:v>1141.3333333333333</c:v>
                </c:pt>
                <c:pt idx="32">
                  <c:v>1109.375</c:v>
                </c:pt>
                <c:pt idx="33">
                  <c:v>981.29166666666663</c:v>
                </c:pt>
              </c:numCache>
            </c:numRef>
          </c:val>
          <c:smooth val="0"/>
          <c:extLst>
            <c:ext xmlns:c16="http://schemas.microsoft.com/office/drawing/2014/chart" uri="{C3380CC4-5D6E-409C-BE32-E72D297353CC}">
              <c16:uniqueId val="{00000006-D29F-4727-852D-EBE6179DFAFF}"/>
            </c:ext>
          </c:extLst>
        </c:ser>
        <c:ser>
          <c:idx val="7"/>
          <c:order val="7"/>
          <c:tx>
            <c:v>Mill#01</c:v>
          </c:tx>
          <c:spPr>
            <a:ln w="31750" cap="rnd">
              <a:solidFill>
                <a:srgbClr val="FFFF00"/>
              </a:solidFill>
              <a:round/>
            </a:ln>
            <a:effectLst/>
          </c:spPr>
          <c:marker>
            <c:symbol val="none"/>
          </c:marker>
          <c:cat>
            <c:numRef>
              <c:f>Sheet2!$B$8:$B$41</c:f>
              <c:numCache>
                <c:formatCode>0.00</c:formatCode>
                <c:ptCount val="34"/>
                <c:pt idx="0">
                  <c:v>12016.15</c:v>
                </c:pt>
                <c:pt idx="1">
                  <c:v>14128</c:v>
                </c:pt>
                <c:pt idx="2">
                  <c:v>14506</c:v>
                </c:pt>
                <c:pt idx="3">
                  <c:v>15004</c:v>
                </c:pt>
                <c:pt idx="4">
                  <c:v>16032</c:v>
                </c:pt>
                <c:pt idx="5">
                  <c:v>15762</c:v>
                </c:pt>
                <c:pt idx="6">
                  <c:v>16001.22</c:v>
                </c:pt>
                <c:pt idx="7">
                  <c:v>16013</c:v>
                </c:pt>
                <c:pt idx="8">
                  <c:v>16016.54</c:v>
                </c:pt>
                <c:pt idx="9">
                  <c:v>16034</c:v>
                </c:pt>
                <c:pt idx="10">
                  <c:v>16009.76</c:v>
                </c:pt>
                <c:pt idx="11">
                  <c:v>16012.456</c:v>
                </c:pt>
                <c:pt idx="12">
                  <c:v>15014.85</c:v>
                </c:pt>
                <c:pt idx="13">
                  <c:v>16001.5</c:v>
                </c:pt>
                <c:pt idx="14">
                  <c:v>16001.81</c:v>
                </c:pt>
                <c:pt idx="15">
                  <c:v>16038.715</c:v>
                </c:pt>
                <c:pt idx="16">
                  <c:v>16022.93</c:v>
                </c:pt>
                <c:pt idx="17">
                  <c:v>15150.67</c:v>
                </c:pt>
                <c:pt idx="18">
                  <c:v>16021.64</c:v>
                </c:pt>
                <c:pt idx="19">
                  <c:v>15013.99</c:v>
                </c:pt>
                <c:pt idx="20">
                  <c:v>15526</c:v>
                </c:pt>
                <c:pt idx="21">
                  <c:v>15504.43</c:v>
                </c:pt>
                <c:pt idx="22">
                  <c:v>11669</c:v>
                </c:pt>
                <c:pt idx="23">
                  <c:v>16035</c:v>
                </c:pt>
                <c:pt idx="24">
                  <c:v>12859</c:v>
                </c:pt>
                <c:pt idx="25">
                  <c:v>15516</c:v>
                </c:pt>
                <c:pt idx="26">
                  <c:v>15539</c:v>
                </c:pt>
                <c:pt idx="27">
                  <c:v>14702.99</c:v>
                </c:pt>
                <c:pt idx="28">
                  <c:v>15013.014999999999</c:v>
                </c:pt>
                <c:pt idx="29">
                  <c:v>14620.47</c:v>
                </c:pt>
                <c:pt idx="30">
                  <c:v>14031.12</c:v>
                </c:pt>
                <c:pt idx="31">
                  <c:v>16050.48</c:v>
                </c:pt>
                <c:pt idx="32">
                  <c:v>15500.24</c:v>
                </c:pt>
                <c:pt idx="33">
                  <c:v>14000</c:v>
                </c:pt>
              </c:numCache>
            </c:numRef>
          </c:cat>
          <c:val>
            <c:numRef>
              <c:f>Sheet2!$E$8:$E$41</c:f>
              <c:numCache>
                <c:formatCode>0.00</c:formatCode>
                <c:ptCount val="34"/>
                <c:pt idx="0">
                  <c:v>575.97916666666663</c:v>
                </c:pt>
                <c:pt idx="1">
                  <c:v>575.97916666666663</c:v>
                </c:pt>
                <c:pt idx="2">
                  <c:v>672.04166666666663</c:v>
                </c:pt>
                <c:pt idx="3">
                  <c:v>629.27500000006205</c:v>
                </c:pt>
                <c:pt idx="4">
                  <c:v>735.97083333328681</c:v>
                </c:pt>
                <c:pt idx="5">
                  <c:v>752.0187500000078</c:v>
                </c:pt>
                <c:pt idx="6">
                  <c:v>768.04166666666663</c:v>
                </c:pt>
                <c:pt idx="7">
                  <c:v>827.86808510639878</c:v>
                </c:pt>
                <c:pt idx="8">
                  <c:v>799.98333333331777</c:v>
                </c:pt>
                <c:pt idx="9">
                  <c:v>783.71428571428567</c:v>
                </c:pt>
                <c:pt idx="10">
                  <c:v>762.25531914893622</c:v>
                </c:pt>
                <c:pt idx="11">
                  <c:v>752.65306122448976</c:v>
                </c:pt>
                <c:pt idx="12">
                  <c:v>718.89361702127655</c:v>
                </c:pt>
                <c:pt idx="13">
                  <c:v>736.04166666666663</c:v>
                </c:pt>
                <c:pt idx="14">
                  <c:v>778.66666666666663</c:v>
                </c:pt>
                <c:pt idx="15">
                  <c:v>757.29166666666663</c:v>
                </c:pt>
                <c:pt idx="16">
                  <c:v>768.08333333333337</c:v>
                </c:pt>
                <c:pt idx="17">
                  <c:v>720.971428571459</c:v>
                </c:pt>
                <c:pt idx="18">
                  <c:v>768.05833333327121</c:v>
                </c:pt>
                <c:pt idx="19">
                  <c:v>697.0553191489679</c:v>
                </c:pt>
                <c:pt idx="20">
                  <c:v>725.29166666666663</c:v>
                </c:pt>
                <c:pt idx="21">
                  <c:v>714.66666666666663</c:v>
                </c:pt>
                <c:pt idx="22">
                  <c:v>554.75</c:v>
                </c:pt>
                <c:pt idx="23">
                  <c:v>789.33333333333337</c:v>
                </c:pt>
                <c:pt idx="24">
                  <c:v>667.86956521739125</c:v>
                </c:pt>
                <c:pt idx="25">
                  <c:v>779.08695652173913</c:v>
                </c:pt>
                <c:pt idx="26">
                  <c:v>768</c:v>
                </c:pt>
                <c:pt idx="27">
                  <c:v>700.09387755105081</c:v>
                </c:pt>
                <c:pt idx="28">
                  <c:v>751.60425531911721</c:v>
                </c:pt>
                <c:pt idx="29">
                  <c:v>693.41666666666663</c:v>
                </c:pt>
                <c:pt idx="30">
                  <c:v>671.91666666666663</c:v>
                </c:pt>
                <c:pt idx="31">
                  <c:v>800</c:v>
                </c:pt>
                <c:pt idx="32">
                  <c:v>768</c:v>
                </c:pt>
                <c:pt idx="33">
                  <c:v>629.33333333333337</c:v>
                </c:pt>
              </c:numCache>
            </c:numRef>
          </c:val>
          <c:smooth val="0"/>
          <c:extLst>
            <c:ext xmlns:c16="http://schemas.microsoft.com/office/drawing/2014/chart" uri="{C3380CC4-5D6E-409C-BE32-E72D297353CC}">
              <c16:uniqueId val="{00000007-D29F-4727-852D-EBE6179DFAFF}"/>
            </c:ext>
          </c:extLst>
        </c:ser>
        <c:dLbls>
          <c:showLegendKey val="0"/>
          <c:showVal val="0"/>
          <c:showCatName val="0"/>
          <c:showSerName val="0"/>
          <c:showPercent val="0"/>
          <c:showBubbleSize val="0"/>
        </c:dLbls>
        <c:smooth val="0"/>
        <c:axId val="305016144"/>
        <c:axId val="306445112"/>
      </c:lineChart>
      <c:catAx>
        <c:axId val="305016144"/>
        <c:scaling>
          <c:orientation val="minMax"/>
        </c:scaling>
        <c:delete val="0"/>
        <c:axPos val="b"/>
        <c:numFmt formatCode="0.00"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6445112"/>
        <c:crosses val="autoZero"/>
        <c:auto val="1"/>
        <c:lblAlgn val="ctr"/>
        <c:lblOffset val="100"/>
        <c:noMultiLvlLbl val="0"/>
      </c:catAx>
      <c:valAx>
        <c:axId val="306445112"/>
        <c:scaling>
          <c:orientation val="minMax"/>
        </c:scaling>
        <c:delete val="0"/>
        <c:axPos val="l"/>
        <c:majorGridlines>
          <c:spPr>
            <a:ln w="9525" cap="flat" cmpd="sng" algn="ctr">
              <a:solidFill>
                <a:schemeClr val="tx2">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5016144"/>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2">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6316933-032C-45B3-B303-4BA3BCF855C8}" type="datetimeFigureOut">
              <a:rPr lang="en-US" smtClean="0"/>
              <a:t>10/3/2022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A7C461A2-36EC-43EA-BE5A-563B72B92703}" type="slidenum">
              <a:rPr lang="en-US" smtClean="0"/>
              <a:t>‹#›</a:t>
            </a:fld>
            <a:endParaRPr lang="en-US"/>
          </a:p>
        </p:txBody>
      </p:sp>
    </p:spTree>
    <p:extLst>
      <p:ext uri="{BB962C8B-B14F-4D97-AF65-F5344CB8AC3E}">
        <p14:creationId xmlns:p14="http://schemas.microsoft.com/office/powerpoint/2010/main" val="2084345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2A1676C-27CD-49E8-A396-012909D5DD3D}" type="datetimeFigureOut">
              <a:rPr lang="en-US" smtClean="0"/>
              <a:t>10/3/2022</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5C71E0A-AE86-4A4C-90E5-216DDEBBDC3D}" type="slidenum">
              <a:rPr lang="en-US" smtClean="0"/>
              <a:t>‹#›</a:t>
            </a:fld>
            <a:endParaRPr lang="en-US" dirty="0"/>
          </a:p>
        </p:txBody>
      </p:sp>
    </p:spTree>
    <p:extLst>
      <p:ext uri="{BB962C8B-B14F-4D97-AF65-F5344CB8AC3E}">
        <p14:creationId xmlns:p14="http://schemas.microsoft.com/office/powerpoint/2010/main" val="18692409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5C71E0A-AE86-4A4C-90E5-216DDEBBDC3D}" type="slidenum">
              <a:rPr lang="en-US" smtClean="0"/>
              <a:t>5</a:t>
            </a:fld>
            <a:endParaRPr lang="en-US" dirty="0"/>
          </a:p>
        </p:txBody>
      </p:sp>
    </p:spTree>
    <p:extLst>
      <p:ext uri="{BB962C8B-B14F-4D97-AF65-F5344CB8AC3E}">
        <p14:creationId xmlns:p14="http://schemas.microsoft.com/office/powerpoint/2010/main" val="714197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E267902A-C1FD-4E5C-8A79-110F49625365}" type="datetime1">
              <a:rPr lang="en-US" smtClean="0"/>
              <a:t>10/3/2022</a:t>
            </a:fld>
            <a:endParaRPr lang="en-US" dirty="0"/>
          </a:p>
        </p:txBody>
      </p:sp>
      <p:sp>
        <p:nvSpPr>
          <p:cNvPr id="5" name="Slide Number Placeholder 4"/>
          <p:cNvSpPr>
            <a:spLocks noGrp="1"/>
          </p:cNvSpPr>
          <p:nvPr>
            <p:ph type="sldNum" sz="quarter" idx="11"/>
          </p:nvPr>
        </p:nvSpPr>
        <p:spPr/>
        <p:txBody>
          <a:bodyPr/>
          <a:lstStyle/>
          <a:p>
            <a:fld id="{95C71E0A-AE86-4A4C-90E5-216DDEBBDC3D}" type="slidenum">
              <a:rPr lang="en-US" smtClean="0"/>
              <a:t>6</a:t>
            </a:fld>
            <a:endParaRPr lang="en-US" dirty="0"/>
          </a:p>
        </p:txBody>
      </p:sp>
    </p:spTree>
    <p:extLst>
      <p:ext uri="{BB962C8B-B14F-4D97-AF65-F5344CB8AC3E}">
        <p14:creationId xmlns:p14="http://schemas.microsoft.com/office/powerpoint/2010/main" val="4162611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C71E0A-AE86-4A4C-90E5-216DDEBBDC3D}" type="slidenum">
              <a:rPr lang="en-US" smtClean="0"/>
              <a:t>12</a:t>
            </a:fld>
            <a:endParaRPr lang="en-US" dirty="0"/>
          </a:p>
        </p:txBody>
      </p:sp>
    </p:spTree>
    <p:extLst>
      <p:ext uri="{BB962C8B-B14F-4D97-AF65-F5344CB8AC3E}">
        <p14:creationId xmlns:p14="http://schemas.microsoft.com/office/powerpoint/2010/main" val="96072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5C71E0A-AE86-4A4C-90E5-216DDEBBDC3D}" type="slidenum">
              <a:rPr lang="en-US" smtClean="0"/>
              <a:t>21</a:t>
            </a:fld>
            <a:endParaRPr lang="en-US" dirty="0"/>
          </a:p>
        </p:txBody>
      </p:sp>
    </p:spTree>
    <p:extLst>
      <p:ext uri="{BB962C8B-B14F-4D97-AF65-F5344CB8AC3E}">
        <p14:creationId xmlns:p14="http://schemas.microsoft.com/office/powerpoint/2010/main" val="632498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867C-E0D1-4C4B-8B37-5FAE381804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E8D139-E5F5-4846-ACDA-2CE305272A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392EF7-16AE-4DA1-ABDE-6171884618B6}"/>
              </a:ext>
            </a:extLst>
          </p:cNvPr>
          <p:cNvSpPr>
            <a:spLocks noGrp="1"/>
          </p:cNvSpPr>
          <p:nvPr>
            <p:ph type="dt" sz="half" idx="10"/>
          </p:nvPr>
        </p:nvSpPr>
        <p:spPr/>
        <p:txBody>
          <a:bodyPr/>
          <a:lstStyle/>
          <a:p>
            <a:fld id="{BE290E68-A111-44A5-9A26-F4300C00D9B6}" type="datetime1">
              <a:rPr lang="en-US" smtClean="0"/>
              <a:t>10/3/2022</a:t>
            </a:fld>
            <a:endParaRPr lang="en-US" dirty="0"/>
          </a:p>
        </p:txBody>
      </p:sp>
      <p:sp>
        <p:nvSpPr>
          <p:cNvPr id="5" name="Footer Placeholder 4">
            <a:extLst>
              <a:ext uri="{FF2B5EF4-FFF2-40B4-BE49-F238E27FC236}">
                <a16:creationId xmlns:a16="http://schemas.microsoft.com/office/drawing/2014/main" id="{F5100728-34DF-4658-826F-0929F397B9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D57F65-B06E-41CF-B2C6-F3D17EDA9F30}"/>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2363473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C1532-D262-4400-8A9C-BEC1488181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657104-5A1A-48EF-9917-42BE4A25A3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8EDD54-D4F8-48E4-8074-115142AE3292}"/>
              </a:ext>
            </a:extLst>
          </p:cNvPr>
          <p:cNvSpPr>
            <a:spLocks noGrp="1"/>
          </p:cNvSpPr>
          <p:nvPr>
            <p:ph type="dt" sz="half" idx="10"/>
          </p:nvPr>
        </p:nvSpPr>
        <p:spPr/>
        <p:txBody>
          <a:bodyPr/>
          <a:lstStyle/>
          <a:p>
            <a:fld id="{BA8624CA-B1E2-4E29-A641-4BCE0069D7F3}" type="datetime1">
              <a:rPr lang="en-US" smtClean="0"/>
              <a:t>10/3/2022</a:t>
            </a:fld>
            <a:endParaRPr lang="en-US" dirty="0"/>
          </a:p>
        </p:txBody>
      </p:sp>
      <p:sp>
        <p:nvSpPr>
          <p:cNvPr id="5" name="Footer Placeholder 4">
            <a:extLst>
              <a:ext uri="{FF2B5EF4-FFF2-40B4-BE49-F238E27FC236}">
                <a16:creationId xmlns:a16="http://schemas.microsoft.com/office/drawing/2014/main" id="{586A9E3D-56BB-442E-82E4-70335C51068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F3F71DD-D8CE-447B-845A-64653EE397A7}"/>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346943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352C01-68BF-4C9D-9C17-0E6EFED011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6A4606-5A87-44C9-BCE5-3C180CEFBB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6DC265-679F-4800-B15C-8D32B9CC5B74}"/>
              </a:ext>
            </a:extLst>
          </p:cNvPr>
          <p:cNvSpPr>
            <a:spLocks noGrp="1"/>
          </p:cNvSpPr>
          <p:nvPr>
            <p:ph type="dt" sz="half" idx="10"/>
          </p:nvPr>
        </p:nvSpPr>
        <p:spPr/>
        <p:txBody>
          <a:bodyPr/>
          <a:lstStyle/>
          <a:p>
            <a:fld id="{2B2DC96B-ABA5-473D-8CD8-532F2BF14653}" type="datetime1">
              <a:rPr lang="en-US" smtClean="0"/>
              <a:t>10/3/2022</a:t>
            </a:fld>
            <a:endParaRPr lang="en-US" dirty="0"/>
          </a:p>
        </p:txBody>
      </p:sp>
      <p:sp>
        <p:nvSpPr>
          <p:cNvPr id="5" name="Footer Placeholder 4">
            <a:extLst>
              <a:ext uri="{FF2B5EF4-FFF2-40B4-BE49-F238E27FC236}">
                <a16:creationId xmlns:a16="http://schemas.microsoft.com/office/drawing/2014/main" id="{A4C19A23-6DF8-479D-BE76-9D97F52BBD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718E4C-AC81-45E3-B403-313DF62D7093}"/>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3414427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5B591-6861-40AA-89F2-DC77B4152A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127A7-91AC-42AD-B6C0-1E5483DCC2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8AEF3-37AF-410A-B84A-20B13CA41A34}"/>
              </a:ext>
            </a:extLst>
          </p:cNvPr>
          <p:cNvSpPr>
            <a:spLocks noGrp="1"/>
          </p:cNvSpPr>
          <p:nvPr>
            <p:ph type="dt" sz="half" idx="10"/>
          </p:nvPr>
        </p:nvSpPr>
        <p:spPr/>
        <p:txBody>
          <a:bodyPr/>
          <a:lstStyle/>
          <a:p>
            <a:fld id="{ABB841EE-ED05-467A-95E0-1964E940C002}" type="datetime1">
              <a:rPr lang="en-US" smtClean="0"/>
              <a:t>10/3/2022</a:t>
            </a:fld>
            <a:endParaRPr lang="en-US" dirty="0"/>
          </a:p>
        </p:txBody>
      </p:sp>
      <p:sp>
        <p:nvSpPr>
          <p:cNvPr id="5" name="Footer Placeholder 4">
            <a:extLst>
              <a:ext uri="{FF2B5EF4-FFF2-40B4-BE49-F238E27FC236}">
                <a16:creationId xmlns:a16="http://schemas.microsoft.com/office/drawing/2014/main" id="{B9B9FBEE-D552-4BF2-AF87-2F409D9E20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4BF5146-1BCA-424C-BE0D-DE765DC7D781}"/>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439247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A2904-180B-4DA9-B5B8-A62C6EFD96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A8A0F4-0E89-43CD-9D1D-5E91BCAB92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3358DE-DF30-46D9-8721-B4ED51C22470}"/>
              </a:ext>
            </a:extLst>
          </p:cNvPr>
          <p:cNvSpPr>
            <a:spLocks noGrp="1"/>
          </p:cNvSpPr>
          <p:nvPr>
            <p:ph type="dt" sz="half" idx="10"/>
          </p:nvPr>
        </p:nvSpPr>
        <p:spPr/>
        <p:txBody>
          <a:bodyPr/>
          <a:lstStyle/>
          <a:p>
            <a:fld id="{DBDA4D16-5119-4B11-8FEA-07F8148DDD90}" type="datetime1">
              <a:rPr lang="en-US" smtClean="0"/>
              <a:t>10/3/2022</a:t>
            </a:fld>
            <a:endParaRPr lang="en-US" dirty="0"/>
          </a:p>
        </p:txBody>
      </p:sp>
      <p:sp>
        <p:nvSpPr>
          <p:cNvPr id="5" name="Footer Placeholder 4">
            <a:extLst>
              <a:ext uri="{FF2B5EF4-FFF2-40B4-BE49-F238E27FC236}">
                <a16:creationId xmlns:a16="http://schemas.microsoft.com/office/drawing/2014/main" id="{B8D7EC93-5982-41B8-AE42-35BB74A2FE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459DAF-3F68-48B6-B67D-E3DE2C6657DA}"/>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2505132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DB462-CA6B-416A-95BA-29A5D9E3D4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7B2F52-686A-48B5-8B7E-B036898715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8996B6-7506-4527-8F86-B634DD7A9B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DC78DA-F739-4F5A-B860-E808F49F2A98}"/>
              </a:ext>
            </a:extLst>
          </p:cNvPr>
          <p:cNvSpPr>
            <a:spLocks noGrp="1"/>
          </p:cNvSpPr>
          <p:nvPr>
            <p:ph type="dt" sz="half" idx="10"/>
          </p:nvPr>
        </p:nvSpPr>
        <p:spPr/>
        <p:txBody>
          <a:bodyPr/>
          <a:lstStyle/>
          <a:p>
            <a:fld id="{3C424083-A70C-43DA-87A6-EDC16369F2EE}" type="datetime1">
              <a:rPr lang="en-US" smtClean="0"/>
              <a:t>10/3/2022</a:t>
            </a:fld>
            <a:endParaRPr lang="en-US" dirty="0"/>
          </a:p>
        </p:txBody>
      </p:sp>
      <p:sp>
        <p:nvSpPr>
          <p:cNvPr id="6" name="Footer Placeholder 5">
            <a:extLst>
              <a:ext uri="{FF2B5EF4-FFF2-40B4-BE49-F238E27FC236}">
                <a16:creationId xmlns:a16="http://schemas.microsoft.com/office/drawing/2014/main" id="{0EBBF004-7FCD-4B44-95D0-64EFADFDB16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4D75252-F54C-4B87-ACEB-816666ACFAD2}"/>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345059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C5F49-1BB1-4039-A839-72244839E3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DF5F68-EF7A-4B24-8F89-8845EEFB9F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B8622E-B16E-4EA9-8047-D15D922789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AB68F8-D17A-4C31-BEEC-9CA3C51E61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F035E2-A08B-4CA9-98DE-AE1E17D56C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C4F5FD-2C46-45B6-96A8-6CF765BD9198}"/>
              </a:ext>
            </a:extLst>
          </p:cNvPr>
          <p:cNvSpPr>
            <a:spLocks noGrp="1"/>
          </p:cNvSpPr>
          <p:nvPr>
            <p:ph type="dt" sz="half" idx="10"/>
          </p:nvPr>
        </p:nvSpPr>
        <p:spPr/>
        <p:txBody>
          <a:bodyPr/>
          <a:lstStyle/>
          <a:p>
            <a:fld id="{0084BD5F-6EF3-47BF-B1EB-B65A310A33B5}" type="datetime1">
              <a:rPr lang="en-US" smtClean="0"/>
              <a:t>10/3/2022</a:t>
            </a:fld>
            <a:endParaRPr lang="en-US" dirty="0"/>
          </a:p>
        </p:txBody>
      </p:sp>
      <p:sp>
        <p:nvSpPr>
          <p:cNvPr id="8" name="Footer Placeholder 7">
            <a:extLst>
              <a:ext uri="{FF2B5EF4-FFF2-40B4-BE49-F238E27FC236}">
                <a16:creationId xmlns:a16="http://schemas.microsoft.com/office/drawing/2014/main" id="{87141C46-5689-4C6A-91C1-FE58B90ECB0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119004E-B7E4-4F43-A028-5801ACC4D2BC}"/>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1027556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99E2F-4110-487E-8BC8-6E3F11455E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95C722-A4D1-4766-9A41-0F6A27C0FA53}"/>
              </a:ext>
            </a:extLst>
          </p:cNvPr>
          <p:cNvSpPr>
            <a:spLocks noGrp="1"/>
          </p:cNvSpPr>
          <p:nvPr>
            <p:ph type="dt" sz="half" idx="10"/>
          </p:nvPr>
        </p:nvSpPr>
        <p:spPr/>
        <p:txBody>
          <a:bodyPr/>
          <a:lstStyle/>
          <a:p>
            <a:fld id="{C6738F06-7A05-436C-BB22-CBEC4829771E}" type="datetime1">
              <a:rPr lang="en-US" smtClean="0"/>
              <a:t>10/3/2022</a:t>
            </a:fld>
            <a:endParaRPr lang="en-US" dirty="0"/>
          </a:p>
        </p:txBody>
      </p:sp>
      <p:sp>
        <p:nvSpPr>
          <p:cNvPr id="4" name="Footer Placeholder 3">
            <a:extLst>
              <a:ext uri="{FF2B5EF4-FFF2-40B4-BE49-F238E27FC236}">
                <a16:creationId xmlns:a16="http://schemas.microsoft.com/office/drawing/2014/main" id="{D34C9BC8-E4EB-4C9D-9223-047C4B1E7F0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4F6934D-3B02-4332-A796-DA498F460370}"/>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1834799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D6D020-84D2-4723-A883-9B006DCFE971}"/>
              </a:ext>
            </a:extLst>
          </p:cNvPr>
          <p:cNvSpPr>
            <a:spLocks noGrp="1"/>
          </p:cNvSpPr>
          <p:nvPr>
            <p:ph type="dt" sz="half" idx="10"/>
          </p:nvPr>
        </p:nvSpPr>
        <p:spPr/>
        <p:txBody>
          <a:bodyPr/>
          <a:lstStyle/>
          <a:p>
            <a:fld id="{B4869E89-9146-4160-925C-3D59681F3F20}" type="datetime1">
              <a:rPr lang="en-US" smtClean="0"/>
              <a:t>10/3/2022</a:t>
            </a:fld>
            <a:endParaRPr lang="en-US" dirty="0"/>
          </a:p>
        </p:txBody>
      </p:sp>
      <p:sp>
        <p:nvSpPr>
          <p:cNvPr id="3" name="Footer Placeholder 2">
            <a:extLst>
              <a:ext uri="{FF2B5EF4-FFF2-40B4-BE49-F238E27FC236}">
                <a16:creationId xmlns:a16="http://schemas.microsoft.com/office/drawing/2014/main" id="{A3AEDFF1-4A06-42ED-A5A5-165137D790F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7168A19-2D86-452D-B2E4-D05CBEFA51BE}"/>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331398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71281-559C-448D-B4D0-C84652CB00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435A47-F64D-4063-8F19-472C174B36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FEBDB5-8123-4382-A66D-DF9A756D5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160B70-9059-45E0-A8C4-5CE62E4EB984}"/>
              </a:ext>
            </a:extLst>
          </p:cNvPr>
          <p:cNvSpPr>
            <a:spLocks noGrp="1"/>
          </p:cNvSpPr>
          <p:nvPr>
            <p:ph type="dt" sz="half" idx="10"/>
          </p:nvPr>
        </p:nvSpPr>
        <p:spPr/>
        <p:txBody>
          <a:bodyPr/>
          <a:lstStyle/>
          <a:p>
            <a:fld id="{05695447-ACB8-4829-A81B-7AF2450E64B7}" type="datetime1">
              <a:rPr lang="en-US" smtClean="0"/>
              <a:t>10/3/2022</a:t>
            </a:fld>
            <a:endParaRPr lang="en-US" dirty="0"/>
          </a:p>
        </p:txBody>
      </p:sp>
      <p:sp>
        <p:nvSpPr>
          <p:cNvPr id="6" name="Footer Placeholder 5">
            <a:extLst>
              <a:ext uri="{FF2B5EF4-FFF2-40B4-BE49-F238E27FC236}">
                <a16:creationId xmlns:a16="http://schemas.microsoft.com/office/drawing/2014/main" id="{1FBCBE48-9A7F-484A-8B85-DF84E67FB24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2E0E730-63E5-4738-BCBC-F330595D964F}"/>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65390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3261D-45D3-467F-B6F0-F2886A338D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DFCCA0-903B-424F-A782-E203F87D28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5B84EA7-6BE6-457D-B055-C0C9C91DCF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590BC8-C09B-4167-B08A-BF70670030BA}"/>
              </a:ext>
            </a:extLst>
          </p:cNvPr>
          <p:cNvSpPr>
            <a:spLocks noGrp="1"/>
          </p:cNvSpPr>
          <p:nvPr>
            <p:ph type="dt" sz="half" idx="10"/>
          </p:nvPr>
        </p:nvSpPr>
        <p:spPr/>
        <p:txBody>
          <a:bodyPr/>
          <a:lstStyle/>
          <a:p>
            <a:fld id="{1BA94BD6-AC7A-4778-B421-7DFE92174C68}" type="datetime1">
              <a:rPr lang="en-US" smtClean="0"/>
              <a:t>10/3/2022</a:t>
            </a:fld>
            <a:endParaRPr lang="en-US" dirty="0"/>
          </a:p>
        </p:txBody>
      </p:sp>
      <p:sp>
        <p:nvSpPr>
          <p:cNvPr id="6" name="Footer Placeholder 5">
            <a:extLst>
              <a:ext uri="{FF2B5EF4-FFF2-40B4-BE49-F238E27FC236}">
                <a16:creationId xmlns:a16="http://schemas.microsoft.com/office/drawing/2014/main" id="{4807DD70-E836-4670-AC19-693A679E5A2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AE4EF6-BAFF-41F4-8FAD-A5F2BE22824B}"/>
              </a:ext>
            </a:extLst>
          </p:cNvPr>
          <p:cNvSpPr>
            <a:spLocks noGrp="1"/>
          </p:cNvSpPr>
          <p:nvPr>
            <p:ph type="sldNum" sz="quarter" idx="12"/>
          </p:nvPr>
        </p:nvSpPr>
        <p:spPr/>
        <p:txBody>
          <a:bodyPr/>
          <a:lstStyle/>
          <a:p>
            <a:fld id="{7EFAC2F5-A98B-4B08-A895-DF091E8F58AA}" type="slidenum">
              <a:rPr lang="en-US" smtClean="0"/>
              <a:t>‹#›</a:t>
            </a:fld>
            <a:endParaRPr lang="en-US" dirty="0"/>
          </a:p>
        </p:txBody>
      </p:sp>
    </p:spTree>
    <p:extLst>
      <p:ext uri="{BB962C8B-B14F-4D97-AF65-F5344CB8AC3E}">
        <p14:creationId xmlns:p14="http://schemas.microsoft.com/office/powerpoint/2010/main" val="4271912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66A781-9130-4751-999F-120AA21E38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8F86DA-2899-452C-A767-622720FF94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FBE83-6E55-408A-8BDD-310C8D3744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331D3E-27ED-4E13-8B16-ED5EA77B6A96}" type="datetime1">
              <a:rPr lang="en-US" smtClean="0"/>
              <a:t>10/3/2022</a:t>
            </a:fld>
            <a:endParaRPr lang="en-US" dirty="0"/>
          </a:p>
        </p:txBody>
      </p:sp>
      <p:sp>
        <p:nvSpPr>
          <p:cNvPr id="5" name="Footer Placeholder 4">
            <a:extLst>
              <a:ext uri="{FF2B5EF4-FFF2-40B4-BE49-F238E27FC236}">
                <a16:creationId xmlns:a16="http://schemas.microsoft.com/office/drawing/2014/main" id="{F1944B2F-516E-4724-84B6-AE7615BB7A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B4E80DB-EDFC-474E-9936-AFAE5A9ED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AC2F5-A98B-4B08-A895-DF091E8F58AA}" type="slidenum">
              <a:rPr lang="en-US" smtClean="0"/>
              <a:t>‹#›</a:t>
            </a:fld>
            <a:endParaRPr lang="en-US" dirty="0"/>
          </a:p>
        </p:txBody>
      </p:sp>
    </p:spTree>
    <p:extLst>
      <p:ext uri="{BB962C8B-B14F-4D97-AF65-F5344CB8AC3E}">
        <p14:creationId xmlns:p14="http://schemas.microsoft.com/office/powerpoint/2010/main" val="400700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m.saeednan@sgroup.pk" TargetMode="External"/><Relationship Id="rId1" Type="http://schemas.openxmlformats.org/officeDocument/2006/relationships/slideLayout" Target="../slideLayouts/slideLayout1.xml"/><Relationship Id="rId5" Type="http://schemas.openxmlformats.org/officeDocument/2006/relationships/hyperlink" Target="mailto:m.adnan@sgroup.pk" TargetMode="External"/><Relationship Id="rId4" Type="http://schemas.openxmlformats.org/officeDocument/2006/relationships/hyperlink" Target="mailto:atif.sattar@sgroup.p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EAC817A-8ADB-4D86-B574-E99EEE5B1626}"/>
              </a:ext>
            </a:extLst>
          </p:cNvPr>
          <p:cNvSpPr txBox="1">
            <a:spLocks/>
          </p:cNvSpPr>
          <p:nvPr/>
        </p:nvSpPr>
        <p:spPr>
          <a:xfrm>
            <a:off x="4281853" y="5203337"/>
            <a:ext cx="2907325" cy="65734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M. Saeed (DGM E &amp; I)</a:t>
            </a:r>
          </a:p>
          <a:p>
            <a:pPr marL="0" indent="0">
              <a:buFont typeface="Arial" panose="020B0604020202020204" pitchFamily="34" charset="0"/>
              <a:buNone/>
            </a:pP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hlinkClick r:id="rId2"/>
              </a:rPr>
              <a:t>m.saeed@sgroup.pk</a:t>
            </a:r>
            <a:endPar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a:p>
            <a:pPr marL="0" indent="0">
              <a:buFont typeface="Arial" panose="020B0604020202020204" pitchFamily="34" charset="0"/>
              <a:buNone/>
            </a:pPr>
            <a:endParaRPr lang="en-US" sz="33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a:p>
            <a:pPr marL="0" indent="0">
              <a:buFont typeface="Arial" panose="020B0604020202020204" pitchFamily="34" charset="0"/>
              <a:buNone/>
            </a:pPr>
            <a:endParaRPr lang="ur-PK" sz="33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pic>
        <p:nvPicPr>
          <p:cNvPr id="5" name="Picture 4">
            <a:extLst>
              <a:ext uri="{FF2B5EF4-FFF2-40B4-BE49-F238E27FC236}">
                <a16:creationId xmlns:a16="http://schemas.microsoft.com/office/drawing/2014/main" id="{A8885699-901D-43F3-978D-66FB45132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6" name="Title 1">
            <a:extLst>
              <a:ext uri="{FF2B5EF4-FFF2-40B4-BE49-F238E27FC236}">
                <a16:creationId xmlns:a16="http://schemas.microsoft.com/office/drawing/2014/main" id="{831BC439-EAAB-4739-B762-935A814BEFC5}"/>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r-PK" sz="3600" dirty="0">
                <a:solidFill>
                  <a:srgbClr val="25E31B"/>
                </a:solidFill>
                <a:latin typeface="Jameel Noori Nastaleeq" panose="02000503000000020004" pitchFamily="2" charset="-78"/>
                <a:cs typeface="Jameel Noori Nastaleeq" panose="02000503000000020004" pitchFamily="2" charset="-78"/>
              </a:rPr>
              <a:t>﷽</a:t>
            </a:r>
            <a:r>
              <a:rPr lang="en-US" sz="3600" dirty="0">
                <a:solidFill>
                  <a:srgbClr val="25E31B"/>
                </a:solidFill>
                <a:latin typeface="Jameel Noori Nastaleeq" panose="02000503000000020004" pitchFamily="2" charset="-78"/>
                <a:cs typeface="Jameel Noori Nastaleeq" panose="02000503000000020004" pitchFamily="2" charset="-78"/>
              </a:rPr>
              <a:t>      </a:t>
            </a:r>
            <a:r>
              <a:rPr lang="ur-PK" sz="3600" dirty="0">
                <a:solidFill>
                  <a:srgbClr val="25E31B"/>
                </a:solidFill>
                <a:latin typeface="Jameel Noori Nastaleeq" panose="02000503000000020004" pitchFamily="2" charset="-78"/>
                <a:cs typeface="Jameel Noori Nastaleeq" panose="02000503000000020004" pitchFamily="2" charset="-78"/>
              </a:rPr>
              <a:t> </a:t>
            </a:r>
            <a:br>
              <a:rPr lang="ur-PK" sz="3600" dirty="0">
                <a:solidFill>
                  <a:srgbClr val="25E31B"/>
                </a:solidFill>
                <a:latin typeface="Jameel Noori Nastaleeq" panose="02000503000000020004" pitchFamily="2" charset="-78"/>
                <a:cs typeface="Jameel Noori Nastaleeq" panose="02000503000000020004" pitchFamily="2" charset="-78"/>
              </a:rPr>
            </a:br>
            <a:endParaRPr lang="en-US" sz="3600" dirty="0">
              <a:solidFill>
                <a:srgbClr val="25E31B"/>
              </a:solidFill>
            </a:endParaRPr>
          </a:p>
        </p:txBody>
      </p:sp>
      <p:sp>
        <p:nvSpPr>
          <p:cNvPr id="8" name="Title 1">
            <a:extLst>
              <a:ext uri="{FF2B5EF4-FFF2-40B4-BE49-F238E27FC236}">
                <a16:creationId xmlns:a16="http://schemas.microsoft.com/office/drawing/2014/main" id="{379A1072-6AC7-D435-413F-582E44BBF1E3}"/>
              </a:ext>
            </a:extLst>
          </p:cNvPr>
          <p:cNvSpPr>
            <a:spLocks noGrp="1"/>
          </p:cNvSpPr>
          <p:nvPr>
            <p:ph type="ctrTitle"/>
          </p:nvPr>
        </p:nvSpPr>
        <p:spPr>
          <a:xfrm>
            <a:off x="1779359" y="1324709"/>
            <a:ext cx="8466610" cy="2778432"/>
          </a:xfrm>
        </p:spPr>
        <p:txBody>
          <a:bodyPr>
            <a:noAutofit/>
          </a:bodyPr>
          <a:lstStyle/>
          <a:p>
            <a:pPr algn="ctr"/>
            <a:r>
              <a:rPr lang="en-US" sz="4000" b="1" i="1" u="sng" dirty="0">
                <a:solidFill>
                  <a:srgbClr val="FF0000"/>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ROLE OF ELECTRICAL &amp; AUTOAMATION ADVANCE TECHNOLOGY TO IMPROVE PROFITABILITY OF SUGAR INDUSTRY</a:t>
            </a:r>
          </a:p>
        </p:txBody>
      </p:sp>
      <p:sp>
        <p:nvSpPr>
          <p:cNvPr id="2" name="Slide Number Placeholder 1">
            <a:extLst>
              <a:ext uri="{FF2B5EF4-FFF2-40B4-BE49-F238E27FC236}">
                <a16:creationId xmlns:a16="http://schemas.microsoft.com/office/drawing/2014/main" id="{6FB4C8EC-0570-7781-05B9-DC8963887A73}"/>
              </a:ext>
            </a:extLst>
          </p:cNvPr>
          <p:cNvSpPr>
            <a:spLocks noGrp="1"/>
          </p:cNvSpPr>
          <p:nvPr>
            <p:ph type="sldNum" sz="quarter" idx="12"/>
          </p:nvPr>
        </p:nvSpPr>
        <p:spPr/>
        <p:txBody>
          <a:bodyPr/>
          <a:lstStyle/>
          <a:p>
            <a:fld id="{7EFAC2F5-A98B-4B08-A895-DF091E8F58AA}" type="slidenum">
              <a:rPr lang="en-US" smtClean="0"/>
              <a:t>1</a:t>
            </a:fld>
            <a:r>
              <a:rPr lang="en-US" dirty="0"/>
              <a:t> of 23</a:t>
            </a:r>
          </a:p>
        </p:txBody>
      </p:sp>
      <p:sp>
        <p:nvSpPr>
          <p:cNvPr id="9" name="Content Placeholder 2">
            <a:extLst>
              <a:ext uri="{FF2B5EF4-FFF2-40B4-BE49-F238E27FC236}">
                <a16:creationId xmlns:a16="http://schemas.microsoft.com/office/drawing/2014/main" id="{3EAC817A-8ADB-4D86-B574-E99EEE5B1626}"/>
              </a:ext>
            </a:extLst>
          </p:cNvPr>
          <p:cNvSpPr txBox="1">
            <a:spLocks/>
          </p:cNvSpPr>
          <p:nvPr/>
        </p:nvSpPr>
        <p:spPr>
          <a:xfrm>
            <a:off x="8610600" y="5139287"/>
            <a:ext cx="2744733" cy="65734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Atif </a:t>
            </a:r>
            <a:r>
              <a:rPr lang="en-US" sz="2200" b="1" dirty="0" err="1">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Sattar</a:t>
            </a: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(P.D. Sb)</a:t>
            </a:r>
          </a:p>
          <a:p>
            <a:pPr marL="0" indent="0">
              <a:buFont typeface="Arial" panose="020B0604020202020204" pitchFamily="34" charset="0"/>
              <a:buNone/>
            </a:pP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hlinkClick r:id="rId4"/>
              </a:rPr>
              <a:t>atif.sattar@sgroup.pk</a:t>
            </a: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p>
          <a:p>
            <a:pPr marL="0" indent="0">
              <a:buFont typeface="Arial" panose="020B0604020202020204" pitchFamily="34" charset="0"/>
              <a:buNone/>
            </a:pPr>
            <a:endParaRPr lang="en-US" sz="33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a:p>
            <a:pPr marL="0" indent="0">
              <a:buFont typeface="Arial" panose="020B0604020202020204" pitchFamily="34" charset="0"/>
              <a:buNone/>
            </a:pPr>
            <a:endParaRPr lang="ur-PK" sz="33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10" name="Content Placeholder 2">
            <a:extLst>
              <a:ext uri="{FF2B5EF4-FFF2-40B4-BE49-F238E27FC236}">
                <a16:creationId xmlns:a16="http://schemas.microsoft.com/office/drawing/2014/main" id="{3EAC817A-8ADB-4D86-B574-E99EEE5B1626}"/>
              </a:ext>
            </a:extLst>
          </p:cNvPr>
          <p:cNvSpPr txBox="1">
            <a:spLocks/>
          </p:cNvSpPr>
          <p:nvPr/>
        </p:nvSpPr>
        <p:spPr>
          <a:xfrm>
            <a:off x="303269" y="5203337"/>
            <a:ext cx="3049532" cy="65734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M. Adnan, Manager (E &amp; I)</a:t>
            </a:r>
          </a:p>
          <a:p>
            <a:pPr marL="0" indent="0">
              <a:buFont typeface="Arial" panose="020B0604020202020204" pitchFamily="34" charset="0"/>
              <a:buNone/>
            </a:pPr>
            <a:r>
              <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hlinkClick r:id="rId5"/>
              </a:rPr>
              <a:t>m.adnan@sgroup.pk</a:t>
            </a:r>
            <a:endParaRPr lang="en-US" sz="22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a:p>
            <a:pPr marL="0" indent="0">
              <a:buFont typeface="Arial" panose="020B0604020202020204" pitchFamily="34" charset="0"/>
              <a:buNone/>
            </a:pPr>
            <a:endParaRPr lang="en-US" sz="33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a:p>
            <a:pPr marL="0" indent="0">
              <a:buFont typeface="Arial" panose="020B0604020202020204" pitchFamily="34" charset="0"/>
              <a:buNone/>
            </a:pPr>
            <a:endParaRPr lang="ur-PK" sz="33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854503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273AE10-EF36-47E5-97C7-9F4B0773B3F6}"/>
              </a:ext>
            </a:extLst>
          </p:cNvPr>
          <p:cNvGraphicFramePr>
            <a:graphicFrameLocks/>
          </p:cNvGraphicFramePr>
          <p:nvPr>
            <p:extLst>
              <p:ext uri="{D42A27DB-BD31-4B8C-83A1-F6EECF244321}">
                <p14:modId xmlns:p14="http://schemas.microsoft.com/office/powerpoint/2010/main" val="3262712734"/>
              </p:ext>
            </p:extLst>
          </p:nvPr>
        </p:nvGraphicFramePr>
        <p:xfrm>
          <a:off x="1249680" y="2018713"/>
          <a:ext cx="9692640" cy="398240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5CFBD485-B62E-537E-54A2-0800D510C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6" name="Title 6">
            <a:extLst>
              <a:ext uri="{FF2B5EF4-FFF2-40B4-BE49-F238E27FC236}">
                <a16:creationId xmlns:a16="http://schemas.microsoft.com/office/drawing/2014/main" id="{5CB28284-8F95-2F78-1859-EC21CA7EC7E1}"/>
              </a:ext>
            </a:extLst>
          </p:cNvPr>
          <p:cNvSpPr>
            <a:spLocks noGrp="1"/>
          </p:cNvSpPr>
          <p:nvPr>
            <p:ph type="title"/>
          </p:nvPr>
        </p:nvSpPr>
        <p:spPr>
          <a:xfrm>
            <a:off x="650885" y="868996"/>
            <a:ext cx="10515600" cy="1325563"/>
          </a:xfrm>
        </p:spPr>
        <p:txBody>
          <a:bodyPr>
            <a:normAutofit/>
          </a:bodyPr>
          <a:lstStyle/>
          <a:p>
            <a:pPr algn="ctr"/>
            <a:r>
              <a:rPr lang="en-US" sz="2800" b="1" i="1" dirty="0">
                <a:solidFill>
                  <a:schemeClr val="accent1">
                    <a:lumMod val="75000"/>
                  </a:schemeClr>
                </a:solidFill>
                <a:effectLst>
                  <a:outerShdw blurRad="38100" dist="38100" dir="2700000" algn="tl">
                    <a:srgbClr val="000000">
                      <a:alpha val="43137"/>
                    </a:srgbClr>
                  </a:outerShdw>
                </a:effectLst>
              </a:rPr>
              <a:t>Crushing Rate Vs Kwh hourly consumption</a:t>
            </a:r>
            <a:br>
              <a:rPr lang="en-US" sz="2800" b="1" i="1" dirty="0">
                <a:solidFill>
                  <a:schemeClr val="accent1">
                    <a:lumMod val="75000"/>
                  </a:schemeClr>
                </a:solidFill>
                <a:effectLst>
                  <a:outerShdw blurRad="38100" dist="38100" dir="2700000" algn="tl">
                    <a:srgbClr val="000000">
                      <a:alpha val="43137"/>
                    </a:srgbClr>
                  </a:outerShdw>
                </a:effectLst>
              </a:rPr>
            </a:br>
            <a:endParaRPr lang="en-US" sz="2800" b="1" i="1" dirty="0">
              <a:solidFill>
                <a:schemeClr val="accent1">
                  <a:lumMod val="75000"/>
                </a:schemeClr>
              </a:solidFill>
              <a:effectLst>
                <a:outerShdw blurRad="38100" dist="38100" dir="2700000" algn="tl">
                  <a:srgbClr val="000000">
                    <a:alpha val="43137"/>
                  </a:srgbClr>
                </a:outerShdw>
              </a:effectLst>
            </a:endParaRPr>
          </a:p>
        </p:txBody>
      </p:sp>
      <p:sp>
        <p:nvSpPr>
          <p:cNvPr id="2" name="Slide Number Placeholder 1">
            <a:extLst>
              <a:ext uri="{FF2B5EF4-FFF2-40B4-BE49-F238E27FC236}">
                <a16:creationId xmlns:a16="http://schemas.microsoft.com/office/drawing/2014/main" id="{416CB8CC-7B4B-8618-2FBD-C9C6DD6B9159}"/>
              </a:ext>
            </a:extLst>
          </p:cNvPr>
          <p:cNvSpPr>
            <a:spLocks noGrp="1"/>
          </p:cNvSpPr>
          <p:nvPr>
            <p:ph type="sldNum" sz="quarter" idx="12"/>
          </p:nvPr>
        </p:nvSpPr>
        <p:spPr/>
        <p:txBody>
          <a:bodyPr/>
          <a:lstStyle/>
          <a:p>
            <a:fld id="{7EFAC2F5-A98B-4B08-A895-DF091E8F58AA}" type="slidenum">
              <a:rPr lang="en-US" smtClean="0"/>
              <a:t>10</a:t>
            </a:fld>
            <a:r>
              <a:rPr lang="en-US" dirty="0"/>
              <a:t> of 23</a:t>
            </a:r>
          </a:p>
        </p:txBody>
      </p:sp>
    </p:spTree>
    <p:extLst>
      <p:ext uri="{BB962C8B-B14F-4D97-AF65-F5344CB8AC3E}">
        <p14:creationId xmlns:p14="http://schemas.microsoft.com/office/powerpoint/2010/main" val="4181466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39D2F-B276-FFA7-9435-3317EE8CF93E}"/>
              </a:ext>
            </a:extLst>
          </p:cNvPr>
          <p:cNvSpPr>
            <a:spLocks noGrp="1"/>
          </p:cNvSpPr>
          <p:nvPr>
            <p:ph type="title"/>
          </p:nvPr>
        </p:nvSpPr>
        <p:spPr>
          <a:xfrm>
            <a:off x="1320120" y="362158"/>
            <a:ext cx="10192706" cy="838200"/>
          </a:xfrm>
        </p:spPr>
        <p:txBody>
          <a:bodyPr>
            <a:normAutofit fontScale="90000"/>
          </a:bodyPr>
          <a:lstStyle/>
          <a:p>
            <a:pPr algn="ctr"/>
            <a:r>
              <a:rPr lang="en-US" dirty="0">
                <a:solidFill>
                  <a:schemeClr val="accent1">
                    <a:lumMod val="75000"/>
                  </a:schemeClr>
                </a:solidFill>
                <a:effectLst>
                  <a:outerShdw blurRad="38100" dist="38100" dir="2700000" algn="tl">
                    <a:srgbClr val="000000">
                      <a:alpha val="43137"/>
                    </a:srgbClr>
                  </a:outerShdw>
                </a:effectLst>
              </a:rPr>
              <a:t>DCS REVOLUTIONERY ADDITION IN SUGAR INDUSTRY </a:t>
            </a:r>
          </a:p>
        </p:txBody>
      </p:sp>
      <p:sp>
        <p:nvSpPr>
          <p:cNvPr id="3" name="Content Placeholder 2">
            <a:extLst>
              <a:ext uri="{FF2B5EF4-FFF2-40B4-BE49-F238E27FC236}">
                <a16:creationId xmlns:a16="http://schemas.microsoft.com/office/drawing/2014/main" id="{BF8D2711-5805-BBC5-9A4A-B93511288FD4}"/>
              </a:ext>
            </a:extLst>
          </p:cNvPr>
          <p:cNvSpPr>
            <a:spLocks noGrp="1"/>
          </p:cNvSpPr>
          <p:nvPr>
            <p:ph idx="1"/>
          </p:nvPr>
        </p:nvSpPr>
        <p:spPr>
          <a:xfrm>
            <a:off x="838199" y="1825624"/>
            <a:ext cx="11132127" cy="4201103"/>
          </a:xfrm>
        </p:spPr>
        <p:txBody>
          <a:bodyPr>
            <a:normAutofit fontScale="70000" lnSpcReduction="20000"/>
          </a:bodyPr>
          <a:lstStyle/>
          <a:p>
            <a:pPr marL="0" indent="0" algn="just">
              <a:lnSpc>
                <a:spcPct val="110000"/>
              </a:lnSpc>
              <a:buNone/>
            </a:pPr>
            <a:r>
              <a:rPr lang="en-US" sz="2900" dirty="0">
                <a:effectLst>
                  <a:outerShdw blurRad="38100" dist="38100" dir="2700000" algn="tl">
                    <a:srgbClr val="000000">
                      <a:alpha val="43137"/>
                    </a:srgbClr>
                  </a:outerShdw>
                </a:effectLst>
              </a:rPr>
              <a:t>As profitability be improved by, </a:t>
            </a:r>
            <a:r>
              <a:rPr lang="en-US" sz="2900" i="1" dirty="0">
                <a:effectLst>
                  <a:outerShdw blurRad="38100" dist="38100" dir="2700000" algn="tl">
                    <a:srgbClr val="000000">
                      <a:alpha val="43137"/>
                    </a:srgbClr>
                  </a:outerShdw>
                </a:effectLst>
              </a:rPr>
              <a:t>HIGHLY EFFICIENT MACHINERY,REDUCE ENERGY LOSSES,INCREASE PRODUCTIVITY/CRUSHING RATE.LOW MAINTENANCE COST. All these co-related with effectively implementation of DCS.</a:t>
            </a:r>
          </a:p>
          <a:p>
            <a:pPr marL="0" indent="0" algn="just">
              <a:lnSpc>
                <a:spcPct val="110000"/>
              </a:lnSpc>
              <a:buNone/>
            </a:pPr>
            <a:r>
              <a:rPr lang="en-US" sz="2900" dirty="0">
                <a:effectLst>
                  <a:outerShdw blurRad="38100" dist="38100" dir="2700000" algn="tl">
                    <a:srgbClr val="000000">
                      <a:alpha val="43137"/>
                    </a:srgbClr>
                  </a:outerShdw>
                </a:effectLst>
              </a:rPr>
              <a:t>DCS (Distributed Control System) offers following Major System Controls.</a:t>
            </a:r>
          </a:p>
          <a:p>
            <a:pPr marL="457200" indent="-457200">
              <a:lnSpc>
                <a:spcPct val="110000"/>
              </a:lnSpc>
              <a:buFont typeface="+mj-lt"/>
              <a:buAutoNum type="arabicPeriod"/>
            </a:pPr>
            <a:r>
              <a:rPr lang="en-US" sz="2000" b="1" dirty="0"/>
              <a:t>Fixed  the parameters.</a:t>
            </a:r>
          </a:p>
          <a:p>
            <a:pPr marL="457200" indent="-457200">
              <a:lnSpc>
                <a:spcPct val="110000"/>
              </a:lnSpc>
              <a:buFont typeface="+mj-lt"/>
              <a:buAutoNum type="arabicPeriod"/>
            </a:pPr>
            <a:r>
              <a:rPr lang="en-US" sz="2000" b="1" dirty="0"/>
              <a:t>VFDs performance increased 10 to 15% by efficiency.</a:t>
            </a:r>
          </a:p>
          <a:p>
            <a:pPr marL="457200" indent="-457200">
              <a:lnSpc>
                <a:spcPct val="110000"/>
              </a:lnSpc>
              <a:buFont typeface="+mj-lt"/>
              <a:buAutoNum type="arabicPeriod"/>
            </a:pPr>
            <a:r>
              <a:rPr lang="en-US" sz="2000" b="1" dirty="0"/>
              <a:t>Condition Monitoring/ a best predictive tool for Sugar Mill Operation.</a:t>
            </a:r>
          </a:p>
          <a:p>
            <a:pPr marL="457200" indent="-457200">
              <a:lnSpc>
                <a:spcPct val="110000"/>
              </a:lnSpc>
              <a:buFont typeface="+mj-lt"/>
              <a:buAutoNum type="arabicPeriod"/>
            </a:pPr>
            <a:r>
              <a:rPr lang="en-US" sz="2000" b="1" dirty="0"/>
              <a:t>A management Tool for future modification.</a:t>
            </a:r>
          </a:p>
          <a:p>
            <a:pPr marL="457200" indent="-457200">
              <a:lnSpc>
                <a:spcPct val="110000"/>
              </a:lnSpc>
              <a:buFont typeface="+mj-lt"/>
              <a:buAutoNum type="arabicPeriod"/>
            </a:pPr>
            <a:r>
              <a:rPr lang="en-US" sz="2000" b="1" dirty="0"/>
              <a:t>Record maintenance &amp; Data Acquisition. </a:t>
            </a:r>
          </a:p>
          <a:p>
            <a:pPr marL="457200" indent="-457200">
              <a:lnSpc>
                <a:spcPct val="110000"/>
              </a:lnSpc>
              <a:buFont typeface="+mj-lt"/>
              <a:buAutoNum type="arabicPeriod"/>
            </a:pPr>
            <a:r>
              <a:rPr lang="en-US" sz="2000" b="1" dirty="0"/>
              <a:t>Event Log &amp; Interruption Indicator.</a:t>
            </a:r>
          </a:p>
          <a:p>
            <a:pPr marL="457200" indent="-457200">
              <a:buFont typeface="+mj-lt"/>
              <a:buAutoNum type="arabicPeriod"/>
            </a:pPr>
            <a:endParaRPr lang="en-US" sz="2000" i="1" dirty="0"/>
          </a:p>
          <a:p>
            <a:pPr marL="0" indent="0">
              <a:buNone/>
            </a:pPr>
            <a:endParaRPr lang="en-US" sz="2400" i="1" dirty="0"/>
          </a:p>
          <a:p>
            <a:pPr marL="0" indent="0">
              <a:buNone/>
            </a:pPr>
            <a:r>
              <a:rPr lang="en-US" sz="2400" dirty="0"/>
              <a:t>  </a:t>
            </a:r>
          </a:p>
        </p:txBody>
      </p:sp>
      <p:pic>
        <p:nvPicPr>
          <p:cNvPr id="4" name="Picture 3">
            <a:extLst>
              <a:ext uri="{FF2B5EF4-FFF2-40B4-BE49-F238E27FC236}">
                <a16:creationId xmlns:a16="http://schemas.microsoft.com/office/drawing/2014/main" id="{DD0E8991-7EED-2AAB-3074-7198AEEBA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5" name="Slide Number Placeholder 4">
            <a:extLst>
              <a:ext uri="{FF2B5EF4-FFF2-40B4-BE49-F238E27FC236}">
                <a16:creationId xmlns:a16="http://schemas.microsoft.com/office/drawing/2014/main" id="{2F883B32-2A26-B51D-3B3A-99840AB57085}"/>
              </a:ext>
            </a:extLst>
          </p:cNvPr>
          <p:cNvSpPr>
            <a:spLocks noGrp="1"/>
          </p:cNvSpPr>
          <p:nvPr>
            <p:ph type="sldNum" sz="quarter" idx="12"/>
          </p:nvPr>
        </p:nvSpPr>
        <p:spPr/>
        <p:txBody>
          <a:bodyPr/>
          <a:lstStyle/>
          <a:p>
            <a:fld id="{7EFAC2F5-A98B-4B08-A895-DF091E8F58AA}" type="slidenum">
              <a:rPr lang="en-US" smtClean="0"/>
              <a:t>11</a:t>
            </a:fld>
            <a:r>
              <a:rPr lang="en-US" dirty="0"/>
              <a:t> of 23</a:t>
            </a:r>
          </a:p>
        </p:txBody>
      </p:sp>
    </p:spTree>
    <p:extLst>
      <p:ext uri="{BB962C8B-B14F-4D97-AF65-F5344CB8AC3E}">
        <p14:creationId xmlns:p14="http://schemas.microsoft.com/office/powerpoint/2010/main" val="2042643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84F601-B51D-08F8-F6E2-7A461A9CA3D3}"/>
              </a:ext>
            </a:extLst>
          </p:cNvPr>
          <p:cNvSpPr>
            <a:spLocks noGrp="1"/>
          </p:cNvSpPr>
          <p:nvPr>
            <p:ph idx="1"/>
          </p:nvPr>
        </p:nvSpPr>
        <p:spPr>
          <a:xfrm>
            <a:off x="1161094" y="881728"/>
            <a:ext cx="10515600" cy="4351338"/>
          </a:xfrm>
        </p:spPr>
        <p:txBody>
          <a:bodyPr/>
          <a:lstStyle/>
          <a:p>
            <a:pPr marL="0" indent="0" algn="just">
              <a:buNone/>
            </a:pPr>
            <a:r>
              <a:rPr lang="en-US" dirty="0">
                <a:solidFill>
                  <a:srgbClr val="7030A0"/>
                </a:solidFill>
              </a:rPr>
              <a:t>FIXED PARAMETRIC CONTROL A COMPULSORY REQUIREMENT OF SUGAR INDUSTRY.</a:t>
            </a:r>
          </a:p>
          <a:p>
            <a:pPr marL="0" indent="0" algn="just">
              <a:buNone/>
            </a:pPr>
            <a:r>
              <a:rPr lang="en-US" sz="2000" dirty="0"/>
              <a:t>Sugar Industry due to seasonal operation has an operating gape persist 4 to 6 days in the start of every season causses unpredictable losses in terms of energy, crushing/productivity &amp; material handling</a:t>
            </a:r>
            <a:r>
              <a:rPr lang="en-US" sz="2000" dirty="0">
                <a:solidFill>
                  <a:srgbClr val="7030A0"/>
                </a:solidFill>
              </a:rPr>
              <a:t>. </a:t>
            </a:r>
            <a:r>
              <a:rPr lang="en-US" sz="2000" dirty="0"/>
              <a:t>We can strongly avoid from this situation in every season by fixing numbers in DCS &amp; get back on normal operating conditions without loosing precious time resulting in getting targeted crushing figure &amp; overcome losses.</a:t>
            </a:r>
          </a:p>
          <a:p>
            <a:pPr marL="0" indent="0" algn="just">
              <a:buNone/>
            </a:pPr>
            <a:r>
              <a:rPr lang="en-US" sz="2000" dirty="0"/>
              <a:t> Unpredictable losses are those happen beyond analyzing time or without periodic behavior. Online measurement &amp; set point continuous tracking of parameters minimize these unpredictable losses significantly. </a:t>
            </a:r>
          </a:p>
          <a:p>
            <a:pPr marL="0" indent="0" algn="just">
              <a:buNone/>
            </a:pPr>
            <a:r>
              <a:rPr lang="en-US" sz="2000" dirty="0"/>
              <a:t>It is observed that increase in 13% to 15 % Crushing capacity by reducing small scale operational gaps.  </a:t>
            </a:r>
          </a:p>
        </p:txBody>
      </p:sp>
      <p:pic>
        <p:nvPicPr>
          <p:cNvPr id="4" name="Picture 3">
            <a:extLst>
              <a:ext uri="{FF2B5EF4-FFF2-40B4-BE49-F238E27FC236}">
                <a16:creationId xmlns:a16="http://schemas.microsoft.com/office/drawing/2014/main" id="{A5B8F3D2-C1F7-A1AA-F59A-516CF4738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2" name="Slide Number Placeholder 1">
            <a:extLst>
              <a:ext uri="{FF2B5EF4-FFF2-40B4-BE49-F238E27FC236}">
                <a16:creationId xmlns:a16="http://schemas.microsoft.com/office/drawing/2014/main" id="{1E22EF69-BA87-6805-0634-4C8B97D07DA2}"/>
              </a:ext>
            </a:extLst>
          </p:cNvPr>
          <p:cNvSpPr>
            <a:spLocks noGrp="1"/>
          </p:cNvSpPr>
          <p:nvPr>
            <p:ph type="sldNum" sz="quarter" idx="12"/>
          </p:nvPr>
        </p:nvSpPr>
        <p:spPr/>
        <p:txBody>
          <a:bodyPr/>
          <a:lstStyle/>
          <a:p>
            <a:fld id="{7EFAC2F5-A98B-4B08-A895-DF091E8F58AA}" type="slidenum">
              <a:rPr lang="en-US" smtClean="0"/>
              <a:t>12</a:t>
            </a:fld>
            <a:r>
              <a:rPr lang="en-US" dirty="0"/>
              <a:t> of 23</a:t>
            </a:r>
          </a:p>
        </p:txBody>
      </p:sp>
    </p:spTree>
    <p:extLst>
      <p:ext uri="{BB962C8B-B14F-4D97-AF65-F5344CB8AC3E}">
        <p14:creationId xmlns:p14="http://schemas.microsoft.com/office/powerpoint/2010/main" val="3605440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349AD942-911E-EE57-ECD7-8D48C496D2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1" y="1430594"/>
            <a:ext cx="5668296" cy="4748533"/>
          </a:xfrm>
        </p:spPr>
      </p:pic>
      <p:pic>
        <p:nvPicPr>
          <p:cNvPr id="12" name="Picture 11">
            <a:extLst>
              <a:ext uri="{FF2B5EF4-FFF2-40B4-BE49-F238E27FC236}">
                <a16:creationId xmlns:a16="http://schemas.microsoft.com/office/drawing/2014/main" id="{3DC1990B-AEAA-FA37-5FC7-36B00194D9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703" y="1430594"/>
            <a:ext cx="5668295" cy="4748533"/>
          </a:xfrm>
          <a:prstGeom prst="rect">
            <a:avLst/>
          </a:prstGeom>
        </p:spPr>
      </p:pic>
      <p:pic>
        <p:nvPicPr>
          <p:cNvPr id="13" name="Picture 12">
            <a:extLst>
              <a:ext uri="{FF2B5EF4-FFF2-40B4-BE49-F238E27FC236}">
                <a16:creationId xmlns:a16="http://schemas.microsoft.com/office/drawing/2014/main" id="{F978928A-B416-892C-2962-0AF90FCD7E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3" name="Slide Number Placeholder 2">
            <a:extLst>
              <a:ext uri="{FF2B5EF4-FFF2-40B4-BE49-F238E27FC236}">
                <a16:creationId xmlns:a16="http://schemas.microsoft.com/office/drawing/2014/main" id="{09961733-AE31-5CBD-6CA5-8EB505BA586F}"/>
              </a:ext>
            </a:extLst>
          </p:cNvPr>
          <p:cNvSpPr>
            <a:spLocks noGrp="1"/>
          </p:cNvSpPr>
          <p:nvPr>
            <p:ph type="sldNum" sz="quarter" idx="12"/>
          </p:nvPr>
        </p:nvSpPr>
        <p:spPr/>
        <p:txBody>
          <a:bodyPr/>
          <a:lstStyle/>
          <a:p>
            <a:fld id="{7EFAC2F5-A98B-4B08-A895-DF091E8F58AA}" type="slidenum">
              <a:rPr lang="en-US" smtClean="0"/>
              <a:t>13</a:t>
            </a:fld>
            <a:r>
              <a:rPr lang="en-US" dirty="0"/>
              <a:t> of 23</a:t>
            </a:r>
          </a:p>
        </p:txBody>
      </p:sp>
    </p:spTree>
    <p:extLst>
      <p:ext uri="{BB962C8B-B14F-4D97-AF65-F5344CB8AC3E}">
        <p14:creationId xmlns:p14="http://schemas.microsoft.com/office/powerpoint/2010/main" val="2948958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A198C3-175A-EFF9-E013-D9B295BF526D}"/>
              </a:ext>
            </a:extLst>
          </p:cNvPr>
          <p:cNvSpPr>
            <a:spLocks noGrp="1"/>
          </p:cNvSpPr>
          <p:nvPr>
            <p:ph idx="1"/>
          </p:nvPr>
        </p:nvSpPr>
        <p:spPr>
          <a:xfrm>
            <a:off x="838200" y="1110763"/>
            <a:ext cx="10515600" cy="4351338"/>
          </a:xfrm>
        </p:spPr>
        <p:txBody>
          <a:bodyPr/>
          <a:lstStyle/>
          <a:p>
            <a:pPr marL="0" indent="0">
              <a:buNone/>
            </a:pPr>
            <a:r>
              <a:rPr lang="en-US" dirty="0">
                <a:solidFill>
                  <a:srgbClr val="7030A0"/>
                </a:solidFill>
              </a:rPr>
              <a:t>VFDS EFFICIENCY INCREMENT WITH DCS COORDINATION.</a:t>
            </a:r>
          </a:p>
          <a:p>
            <a:pPr marL="0" indent="0" algn="just">
              <a:buNone/>
            </a:pPr>
            <a:r>
              <a:rPr lang="en-US" sz="2000" dirty="0"/>
              <a:t>As discussed in previous up page due to continuous tracking to achieve set point DCS control VFD`s operation in such a way responds according to plant reaction by changing its prime mover power demand synchronized with system requirement continuously without delay. Almost 10 to 20 % more energy conserve. </a:t>
            </a:r>
            <a:endParaRPr lang="en-US" sz="2400" dirty="0"/>
          </a:p>
        </p:txBody>
      </p:sp>
      <p:pic>
        <p:nvPicPr>
          <p:cNvPr id="7" name="Picture 6">
            <a:extLst>
              <a:ext uri="{FF2B5EF4-FFF2-40B4-BE49-F238E27FC236}">
                <a16:creationId xmlns:a16="http://schemas.microsoft.com/office/drawing/2014/main" id="{B1588552-B40E-536C-20C6-A1E7ED26A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13" name="Content Placeholder 2">
            <a:extLst>
              <a:ext uri="{FF2B5EF4-FFF2-40B4-BE49-F238E27FC236}">
                <a16:creationId xmlns:a16="http://schemas.microsoft.com/office/drawing/2014/main" id="{D37910D9-2677-AA3D-6B8F-DC90CE4A8A21}"/>
              </a:ext>
            </a:extLst>
          </p:cNvPr>
          <p:cNvSpPr txBox="1">
            <a:spLocks/>
          </p:cNvSpPr>
          <p:nvPr/>
        </p:nvSpPr>
        <p:spPr>
          <a:xfrm>
            <a:off x="838199" y="2816942"/>
            <a:ext cx="3778045" cy="3900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000" dirty="0"/>
              <a:t>An exercise has been performed during season &amp; found results that showing 80 to 130 MWh saving per season (100days) on centrifugal pumps driven by DCS with VFDs integration at Maceration station.</a:t>
            </a:r>
          </a:p>
          <a:p>
            <a:pPr marL="0" indent="0" algn="just">
              <a:buFont typeface="Arial" panose="020B0604020202020204" pitchFamily="34" charset="0"/>
              <a:buNone/>
            </a:pPr>
            <a:r>
              <a:rPr lang="en-US" sz="2000" dirty="0"/>
              <a:t> </a:t>
            </a:r>
          </a:p>
        </p:txBody>
      </p:sp>
      <p:graphicFrame>
        <p:nvGraphicFramePr>
          <p:cNvPr id="15" name="Table 14">
            <a:extLst>
              <a:ext uri="{FF2B5EF4-FFF2-40B4-BE49-F238E27FC236}">
                <a16:creationId xmlns:a16="http://schemas.microsoft.com/office/drawing/2014/main" id="{847A5DB4-847A-D93D-F7A7-670DD5EAA12C}"/>
              </a:ext>
            </a:extLst>
          </p:cNvPr>
          <p:cNvGraphicFramePr>
            <a:graphicFrameLocks noGrp="1"/>
          </p:cNvGraphicFramePr>
          <p:nvPr>
            <p:extLst>
              <p:ext uri="{D42A27DB-BD31-4B8C-83A1-F6EECF244321}">
                <p14:modId xmlns:p14="http://schemas.microsoft.com/office/powerpoint/2010/main" val="2845184106"/>
              </p:ext>
            </p:extLst>
          </p:nvPr>
        </p:nvGraphicFramePr>
        <p:xfrm>
          <a:off x="4824566" y="2651612"/>
          <a:ext cx="6529234" cy="3424723"/>
        </p:xfrm>
        <a:graphic>
          <a:graphicData uri="http://schemas.openxmlformats.org/drawingml/2006/table">
            <a:tbl>
              <a:tblPr/>
              <a:tblGrid>
                <a:gridCol w="676167">
                  <a:extLst>
                    <a:ext uri="{9D8B030D-6E8A-4147-A177-3AD203B41FA5}">
                      <a16:colId xmlns:a16="http://schemas.microsoft.com/office/drawing/2014/main" val="1605510673"/>
                    </a:ext>
                  </a:extLst>
                </a:gridCol>
                <a:gridCol w="1373463">
                  <a:extLst>
                    <a:ext uri="{9D8B030D-6E8A-4147-A177-3AD203B41FA5}">
                      <a16:colId xmlns:a16="http://schemas.microsoft.com/office/drawing/2014/main" val="1394638557"/>
                    </a:ext>
                  </a:extLst>
                </a:gridCol>
                <a:gridCol w="950859">
                  <a:extLst>
                    <a:ext uri="{9D8B030D-6E8A-4147-A177-3AD203B41FA5}">
                      <a16:colId xmlns:a16="http://schemas.microsoft.com/office/drawing/2014/main" val="3376391114"/>
                    </a:ext>
                  </a:extLst>
                </a:gridCol>
                <a:gridCol w="887468">
                  <a:extLst>
                    <a:ext uri="{9D8B030D-6E8A-4147-A177-3AD203B41FA5}">
                      <a16:colId xmlns:a16="http://schemas.microsoft.com/office/drawing/2014/main" val="3124741762"/>
                    </a:ext>
                  </a:extLst>
                </a:gridCol>
                <a:gridCol w="676167">
                  <a:extLst>
                    <a:ext uri="{9D8B030D-6E8A-4147-A177-3AD203B41FA5}">
                      <a16:colId xmlns:a16="http://schemas.microsoft.com/office/drawing/2014/main" val="3078951947"/>
                    </a:ext>
                  </a:extLst>
                </a:gridCol>
                <a:gridCol w="982555">
                  <a:extLst>
                    <a:ext uri="{9D8B030D-6E8A-4147-A177-3AD203B41FA5}">
                      <a16:colId xmlns:a16="http://schemas.microsoft.com/office/drawing/2014/main" val="1505437310"/>
                    </a:ext>
                  </a:extLst>
                </a:gridCol>
                <a:gridCol w="982555">
                  <a:extLst>
                    <a:ext uri="{9D8B030D-6E8A-4147-A177-3AD203B41FA5}">
                      <a16:colId xmlns:a16="http://schemas.microsoft.com/office/drawing/2014/main" val="1117332462"/>
                    </a:ext>
                  </a:extLst>
                </a:gridCol>
              </a:tblGrid>
              <a:tr h="221290">
                <a:tc gridSpan="7">
                  <a:txBody>
                    <a:bodyPr/>
                    <a:lstStyle/>
                    <a:p>
                      <a:pPr algn="ctr" fontAlgn="b"/>
                      <a:r>
                        <a:rPr lang="en-US" sz="1100" b="1" i="0" u="none" strike="noStrike">
                          <a:solidFill>
                            <a:srgbClr val="FF0000"/>
                          </a:solidFill>
                          <a:effectLst/>
                          <a:latin typeface="Calibri" panose="020F0502020204030204" pitchFamily="34" charset="0"/>
                        </a:rPr>
                        <a:t>MACERATION SECTION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77901230"/>
                  </a:ext>
                </a:extLst>
              </a:tr>
              <a:tr h="210752">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gridSpan="3">
                  <a:txBody>
                    <a:bodyPr/>
                    <a:lstStyle/>
                    <a:p>
                      <a:pPr algn="ctr" fontAlgn="b"/>
                      <a:r>
                        <a:rPr lang="en-US" sz="1100" b="1" i="0" u="none" strike="noStrike">
                          <a:solidFill>
                            <a:srgbClr val="000000"/>
                          </a:solidFill>
                          <a:effectLst/>
                          <a:latin typeface="Calibri" panose="020F0502020204030204" pitchFamily="34" charset="0"/>
                        </a:rPr>
                        <a:t>Kwh hourly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324115961"/>
                  </a:ext>
                </a:extLst>
              </a:tr>
              <a:tr h="632257">
                <a:tc>
                  <a:txBody>
                    <a:bodyPr/>
                    <a:lstStyle/>
                    <a:p>
                      <a:pPr algn="ctr" fontAlgn="ctr"/>
                      <a:r>
                        <a:rPr lang="en-US" sz="1100" b="1" i="0" u="none" strike="noStrike">
                          <a:solidFill>
                            <a:srgbClr val="000000"/>
                          </a:solidFill>
                          <a:effectLst/>
                          <a:latin typeface="Calibri" panose="020F0502020204030204" pitchFamily="34" charset="0"/>
                        </a:rPr>
                        <a:t>Pump No.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Motors Ratings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Y/delta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VFDs with fixed Max. rpm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VFDs DCS opr.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US/VFD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US/DCS</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4950549"/>
                  </a:ext>
                </a:extLst>
              </a:tr>
              <a:tr h="210752">
                <a:tc>
                  <a:txBody>
                    <a:bodyPr/>
                    <a:lstStyle/>
                    <a:p>
                      <a:pPr algn="ctr" fontAlgn="b"/>
                      <a:r>
                        <a:rPr lang="en-US" sz="11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55 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5349429"/>
                  </a:ext>
                </a:extLst>
              </a:tr>
              <a:tr h="210752">
                <a:tc>
                  <a:txBody>
                    <a:bodyPr/>
                    <a:lstStyle/>
                    <a:p>
                      <a:pPr algn="ctr" fontAlgn="b"/>
                      <a:r>
                        <a:rPr lang="en-US" sz="11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55 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4681279"/>
                  </a:ext>
                </a:extLst>
              </a:tr>
              <a:tr h="210752">
                <a:tc>
                  <a:txBody>
                    <a:bodyPr/>
                    <a:lstStyle/>
                    <a:p>
                      <a:pPr algn="ctr" fontAlgn="b"/>
                      <a:r>
                        <a:rPr lang="en-US" sz="1100" b="0" i="0" u="none" strike="noStrike">
                          <a:solidFill>
                            <a:srgbClr val="000000"/>
                          </a:solidFill>
                          <a:effectLst/>
                          <a:latin typeface="Calibri" panose="020F0502020204030204" pitchFamily="34" charset="0"/>
                        </a:rPr>
                        <a:t>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37 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8241032"/>
                  </a:ext>
                </a:extLst>
              </a:tr>
              <a:tr h="210752">
                <a:tc>
                  <a:txBody>
                    <a:bodyPr/>
                    <a:lstStyle/>
                    <a:p>
                      <a:pPr algn="ctr" fontAlgn="b"/>
                      <a:r>
                        <a:rPr lang="en-US" sz="1100" b="0" i="0" u="none" strike="noStrike">
                          <a:solidFill>
                            <a:srgbClr val="000000"/>
                          </a:solidFill>
                          <a:effectLst/>
                          <a:latin typeface="Calibri" panose="020F0502020204030204" pitchFamily="34" charset="0"/>
                        </a:rPr>
                        <a:t>4</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37 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7032561"/>
                  </a:ext>
                </a:extLst>
              </a:tr>
              <a:tr h="210752">
                <a:tc>
                  <a:txBody>
                    <a:bodyPr/>
                    <a:lstStyle/>
                    <a:p>
                      <a:pPr algn="ctr" fontAlgn="b"/>
                      <a:r>
                        <a:rPr lang="en-US" sz="11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37 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5607378"/>
                  </a:ext>
                </a:extLst>
              </a:tr>
              <a:tr h="210752">
                <a:tc>
                  <a:txBody>
                    <a:bodyPr/>
                    <a:lstStyle/>
                    <a:p>
                      <a:pPr algn="ctr" fontAlgn="b"/>
                      <a:r>
                        <a:rPr lang="en-US" sz="1100" b="0" i="0" u="none" strike="noStrike">
                          <a:solidFill>
                            <a:srgbClr val="000000"/>
                          </a:solidFill>
                          <a:effectLst/>
                          <a:latin typeface="Calibri" panose="020F0502020204030204" pitchFamily="34" charset="0"/>
                        </a:rPr>
                        <a:t>6</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37 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733794"/>
                  </a:ext>
                </a:extLst>
              </a:tr>
              <a:tr h="221290">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b"/>
                      <a:r>
                        <a:rPr lang="en-US" sz="1100" b="0" i="0" u="none" strike="noStrike">
                          <a:solidFill>
                            <a:srgbClr val="000000"/>
                          </a:solidFill>
                          <a:effectLst/>
                          <a:latin typeface="Calibri" panose="020F0502020204030204" pitchFamily="34" charset="0"/>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273577"/>
                  </a:ext>
                </a:extLst>
              </a:tr>
              <a:tr h="221290">
                <a:tc gridSpan="5">
                  <a:txBody>
                    <a:bodyPr/>
                    <a:lstStyle/>
                    <a:p>
                      <a:pPr algn="ctr" fontAlgn="b"/>
                      <a:r>
                        <a:rPr lang="en-US" sz="1100" b="1" i="0" u="none" strike="noStrike" dirty="0">
                          <a:solidFill>
                            <a:srgbClr val="000000"/>
                          </a:solidFill>
                          <a:effectLst/>
                          <a:latin typeface="Calibri" panose="020F0502020204030204" pitchFamily="34" charset="0"/>
                        </a:rPr>
                        <a:t>Energy Saving /13 PKR Hourly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100" b="0" i="0" u="none" strike="noStrike" dirty="0">
                          <a:solidFill>
                            <a:srgbClr val="000000"/>
                          </a:solidFill>
                          <a:effectLst/>
                          <a:latin typeface="Calibri" panose="020F0502020204030204" pitchFamily="34" charset="0"/>
                        </a:rPr>
                        <a:t>481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702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50895618"/>
                  </a:ext>
                </a:extLst>
              </a:tr>
              <a:tr h="221290">
                <a:tc gridSpan="5">
                  <a:txBody>
                    <a:bodyPr/>
                    <a:lstStyle/>
                    <a:p>
                      <a:pPr algn="ctr" fontAlgn="b"/>
                      <a:r>
                        <a:rPr lang="en-US" sz="1100" b="1" i="0" u="none" strike="noStrike" dirty="0">
                          <a:solidFill>
                            <a:srgbClr val="000000"/>
                          </a:solidFill>
                          <a:effectLst/>
                          <a:latin typeface="Calibri" panose="020F0502020204030204" pitchFamily="34" charset="0"/>
                        </a:rPr>
                        <a:t>Energy Saving /13 PKR 24 hours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100" b="0" i="0" u="none" strike="noStrike" dirty="0">
                          <a:solidFill>
                            <a:srgbClr val="000000"/>
                          </a:solidFill>
                          <a:effectLst/>
                          <a:latin typeface="Calibri" panose="020F0502020204030204" pitchFamily="34" charset="0"/>
                        </a:rPr>
                        <a:t>             11,544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              16,848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38272902"/>
                  </a:ext>
                </a:extLst>
              </a:tr>
              <a:tr h="210752">
                <a:tc gridSpan="5">
                  <a:txBody>
                    <a:bodyPr/>
                    <a:lstStyle/>
                    <a:p>
                      <a:pPr algn="ctr" fontAlgn="b"/>
                      <a:r>
                        <a:rPr lang="en-US" sz="1100" b="1" i="0" u="none" strike="noStrike" dirty="0">
                          <a:solidFill>
                            <a:srgbClr val="000000"/>
                          </a:solidFill>
                          <a:effectLst/>
                          <a:latin typeface="Calibri" panose="020F0502020204030204" pitchFamily="34" charset="0"/>
                        </a:rPr>
                        <a:t>Energy Saving /13 PKR 24 hours X 100 days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100" b="0" i="0" u="none" strike="noStrike" dirty="0">
                          <a:solidFill>
                            <a:srgbClr val="000000"/>
                          </a:solidFill>
                          <a:effectLst/>
                          <a:latin typeface="Calibri" panose="020F0502020204030204" pitchFamily="34" charset="0"/>
                        </a:rPr>
                        <a:t>        1,154,400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    1,684,800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87142664"/>
                  </a:ext>
                </a:extLst>
              </a:tr>
              <a:tr h="221290">
                <a:tc gridSpan="5">
                  <a:txBody>
                    <a:bodyPr/>
                    <a:lstStyle/>
                    <a:p>
                      <a:pPr algn="ctr" fontAlgn="b"/>
                      <a:r>
                        <a:rPr lang="en-US" sz="1100" b="1" i="0" u="none" strike="noStrike">
                          <a:solidFill>
                            <a:srgbClr val="000000"/>
                          </a:solidFill>
                          <a:effectLst/>
                          <a:latin typeface="Calibri" panose="020F0502020204030204" pitchFamily="34" charset="0"/>
                        </a:rPr>
                        <a:t>Mwh Saved for Season Approx.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88.8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129.6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03551990"/>
                  </a:ext>
                </a:extLst>
              </a:tr>
            </a:tbl>
          </a:graphicData>
        </a:graphic>
      </p:graphicFrame>
      <p:sp>
        <p:nvSpPr>
          <p:cNvPr id="2" name="Slide Number Placeholder 1">
            <a:extLst>
              <a:ext uri="{FF2B5EF4-FFF2-40B4-BE49-F238E27FC236}">
                <a16:creationId xmlns:a16="http://schemas.microsoft.com/office/drawing/2014/main" id="{9AF7DD6D-3D0D-6891-A955-66DF51C13A76}"/>
              </a:ext>
            </a:extLst>
          </p:cNvPr>
          <p:cNvSpPr>
            <a:spLocks noGrp="1"/>
          </p:cNvSpPr>
          <p:nvPr>
            <p:ph type="sldNum" sz="quarter" idx="12"/>
          </p:nvPr>
        </p:nvSpPr>
        <p:spPr/>
        <p:txBody>
          <a:bodyPr/>
          <a:lstStyle/>
          <a:p>
            <a:fld id="{7EFAC2F5-A98B-4B08-A895-DF091E8F58AA}" type="slidenum">
              <a:rPr lang="en-US" smtClean="0"/>
              <a:t>14</a:t>
            </a:fld>
            <a:r>
              <a:rPr lang="en-US" dirty="0"/>
              <a:t> of 23</a:t>
            </a:r>
          </a:p>
        </p:txBody>
      </p:sp>
    </p:spTree>
    <p:extLst>
      <p:ext uri="{BB962C8B-B14F-4D97-AF65-F5344CB8AC3E}">
        <p14:creationId xmlns:p14="http://schemas.microsoft.com/office/powerpoint/2010/main" val="1590121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B24D7C-7D31-5BA9-EFCD-05B479F565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10" name="Content Placeholder 9">
            <a:extLst>
              <a:ext uri="{FF2B5EF4-FFF2-40B4-BE49-F238E27FC236}">
                <a16:creationId xmlns:a16="http://schemas.microsoft.com/office/drawing/2014/main" id="{200A34F0-9660-7A94-3485-07D25E3C096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8206" y="1690688"/>
            <a:ext cx="11105535" cy="4502294"/>
          </a:xfrm>
        </p:spPr>
      </p:pic>
      <p:sp>
        <p:nvSpPr>
          <p:cNvPr id="3" name="Slide Number Placeholder 2">
            <a:extLst>
              <a:ext uri="{FF2B5EF4-FFF2-40B4-BE49-F238E27FC236}">
                <a16:creationId xmlns:a16="http://schemas.microsoft.com/office/drawing/2014/main" id="{0BFF03ED-6FD4-2E47-19EB-70654B89331A}"/>
              </a:ext>
            </a:extLst>
          </p:cNvPr>
          <p:cNvSpPr>
            <a:spLocks noGrp="1"/>
          </p:cNvSpPr>
          <p:nvPr>
            <p:ph type="sldNum" sz="quarter" idx="12"/>
          </p:nvPr>
        </p:nvSpPr>
        <p:spPr/>
        <p:txBody>
          <a:bodyPr/>
          <a:lstStyle/>
          <a:p>
            <a:fld id="{7EFAC2F5-A98B-4B08-A895-DF091E8F58AA}" type="slidenum">
              <a:rPr lang="en-US" smtClean="0"/>
              <a:t>15</a:t>
            </a:fld>
            <a:r>
              <a:rPr lang="en-US" dirty="0"/>
              <a:t> of 23</a:t>
            </a:r>
          </a:p>
        </p:txBody>
      </p:sp>
    </p:spTree>
    <p:extLst>
      <p:ext uri="{BB962C8B-B14F-4D97-AF65-F5344CB8AC3E}">
        <p14:creationId xmlns:p14="http://schemas.microsoft.com/office/powerpoint/2010/main" val="3646046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B18B01-0002-BB00-10FC-F96D55B99EA7}"/>
              </a:ext>
            </a:extLst>
          </p:cNvPr>
          <p:cNvSpPr>
            <a:spLocks noGrp="1"/>
          </p:cNvSpPr>
          <p:nvPr>
            <p:ph idx="1"/>
          </p:nvPr>
        </p:nvSpPr>
        <p:spPr>
          <a:xfrm>
            <a:off x="838200" y="1253613"/>
            <a:ext cx="10515600" cy="4923350"/>
          </a:xfrm>
        </p:spPr>
        <p:txBody>
          <a:bodyPr/>
          <a:lstStyle/>
          <a:p>
            <a:pPr marL="0" indent="0" algn="just">
              <a:buNone/>
            </a:pPr>
            <a:r>
              <a:rPr lang="en-US" dirty="0">
                <a:solidFill>
                  <a:srgbClr val="7030A0"/>
                </a:solidFill>
              </a:rPr>
              <a:t>DCS AS A CONDITION MONITORING &amp; BEST PREDICTIVE TOOL FOR SUGAR PLANT.</a:t>
            </a:r>
          </a:p>
          <a:p>
            <a:pPr marL="0" indent="0" algn="just">
              <a:buNone/>
            </a:pPr>
            <a:r>
              <a:rPr lang="en-US" sz="2000" dirty="0"/>
              <a:t>New technologies approaches Machine condition evaluation by analyzing currents &amp; voltages graphs by highly expensive instruments. These machines provides all information related Electromechanical condition of motors as well connecting equipment gear, pumps etc. With DCS Trend making capability we can diagnose machine abnormal behavior in advance &amp; make precautionary measures to avoid any damage. Physical abnormality always diagnose after 30 to 40 % damage, however its causes predicted by electrical prints at same time of situation happen to deform the machine.   </a:t>
            </a:r>
          </a:p>
        </p:txBody>
      </p:sp>
      <p:pic>
        <p:nvPicPr>
          <p:cNvPr id="4" name="Picture 3">
            <a:extLst>
              <a:ext uri="{FF2B5EF4-FFF2-40B4-BE49-F238E27FC236}">
                <a16:creationId xmlns:a16="http://schemas.microsoft.com/office/drawing/2014/main" id="{041B5ACC-8F11-8DD3-9454-AE3DE1E4C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6" name="Picture 5">
            <a:extLst>
              <a:ext uri="{FF2B5EF4-FFF2-40B4-BE49-F238E27FC236}">
                <a16:creationId xmlns:a16="http://schemas.microsoft.com/office/drawing/2014/main" id="{982CEAF5-DEAF-80F3-5114-A8E7E494EC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4100051"/>
            <a:ext cx="4618371" cy="2302620"/>
          </a:xfrm>
          <a:prstGeom prst="rect">
            <a:avLst/>
          </a:prstGeom>
        </p:spPr>
      </p:pic>
      <p:pic>
        <p:nvPicPr>
          <p:cNvPr id="8" name="Picture 7">
            <a:extLst>
              <a:ext uri="{FF2B5EF4-FFF2-40B4-BE49-F238E27FC236}">
                <a16:creationId xmlns:a16="http://schemas.microsoft.com/office/drawing/2014/main" id="{1A5F63F8-9A8E-F080-EDC3-5B3C653278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6182" y="4100052"/>
            <a:ext cx="4618371" cy="2256298"/>
          </a:xfrm>
          <a:prstGeom prst="rect">
            <a:avLst/>
          </a:prstGeom>
        </p:spPr>
      </p:pic>
      <p:sp>
        <p:nvSpPr>
          <p:cNvPr id="2" name="Slide Number Placeholder 1">
            <a:extLst>
              <a:ext uri="{FF2B5EF4-FFF2-40B4-BE49-F238E27FC236}">
                <a16:creationId xmlns:a16="http://schemas.microsoft.com/office/drawing/2014/main" id="{A35BA9E0-A8C9-5CC3-4542-FD2185B5D82D}"/>
              </a:ext>
            </a:extLst>
          </p:cNvPr>
          <p:cNvSpPr>
            <a:spLocks noGrp="1"/>
          </p:cNvSpPr>
          <p:nvPr>
            <p:ph type="sldNum" sz="quarter" idx="12"/>
          </p:nvPr>
        </p:nvSpPr>
        <p:spPr/>
        <p:txBody>
          <a:bodyPr/>
          <a:lstStyle/>
          <a:p>
            <a:fld id="{7EFAC2F5-A98B-4B08-A895-DF091E8F58AA}" type="slidenum">
              <a:rPr lang="en-US" smtClean="0"/>
              <a:t>16</a:t>
            </a:fld>
            <a:r>
              <a:rPr lang="en-US" dirty="0"/>
              <a:t> of 23</a:t>
            </a:r>
          </a:p>
        </p:txBody>
      </p:sp>
    </p:spTree>
    <p:extLst>
      <p:ext uri="{BB962C8B-B14F-4D97-AF65-F5344CB8AC3E}">
        <p14:creationId xmlns:p14="http://schemas.microsoft.com/office/powerpoint/2010/main" val="3046117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3843B5-314F-858C-143D-53D13BAAE158}"/>
              </a:ext>
            </a:extLst>
          </p:cNvPr>
          <p:cNvSpPr>
            <a:spLocks noGrp="1"/>
          </p:cNvSpPr>
          <p:nvPr>
            <p:ph idx="1"/>
          </p:nvPr>
        </p:nvSpPr>
        <p:spPr>
          <a:xfrm>
            <a:off x="977685" y="1027906"/>
            <a:ext cx="10515600" cy="4893853"/>
          </a:xfrm>
        </p:spPr>
        <p:txBody>
          <a:bodyPr/>
          <a:lstStyle/>
          <a:p>
            <a:pPr marL="0" indent="0">
              <a:buNone/>
            </a:pPr>
            <a:r>
              <a:rPr lang="en-US" dirty="0">
                <a:solidFill>
                  <a:srgbClr val="7030A0"/>
                </a:solidFill>
              </a:rPr>
              <a:t>DCS A MANAGEMENT TOOL FOR PLANT MODIFICATIONS .</a:t>
            </a:r>
          </a:p>
          <a:p>
            <a:pPr marL="0" indent="0" algn="just">
              <a:buNone/>
            </a:pPr>
            <a:r>
              <a:rPr lang="en-US" sz="2000" dirty="0"/>
              <a:t>An analytical approach always depends upon available data for related parameters. DCS trend locking for long period of time provide helps to evaluate  the exact system requires needs to be modified a particular machine. </a:t>
            </a:r>
          </a:p>
          <a:p>
            <a:pPr marL="0" indent="0" algn="just">
              <a:buNone/>
            </a:pPr>
            <a:r>
              <a:rPr lang="en-US" sz="2000" dirty="0"/>
              <a:t>A common error found in manual observation that cannot be analyze a set of parameters due that pin point limitation avoided. In this condition situation meets to replace several equipment to get require parameters.  However DCS provide range of depending parameters on single page, that make data analyzing to evaluate performance deficiency significantly. More accurate decision saves money &amp; time, enhance the profitability &amp; furnish the plant condition. </a:t>
            </a:r>
          </a:p>
        </p:txBody>
      </p:sp>
      <p:pic>
        <p:nvPicPr>
          <p:cNvPr id="4" name="Picture 3">
            <a:extLst>
              <a:ext uri="{FF2B5EF4-FFF2-40B4-BE49-F238E27FC236}">
                <a16:creationId xmlns:a16="http://schemas.microsoft.com/office/drawing/2014/main" id="{61C0F88A-FD52-E856-816B-3A074F7A46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5" name="Picture 4">
            <a:extLst>
              <a:ext uri="{FF2B5EF4-FFF2-40B4-BE49-F238E27FC236}">
                <a16:creationId xmlns:a16="http://schemas.microsoft.com/office/drawing/2014/main" id="{02F6632B-EA45-9E41-5B48-8F5364CBA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3922251"/>
            <a:ext cx="4803184" cy="2434100"/>
          </a:xfrm>
          <a:prstGeom prst="rect">
            <a:avLst/>
          </a:prstGeom>
        </p:spPr>
      </p:pic>
      <p:pic>
        <p:nvPicPr>
          <p:cNvPr id="7" name="Picture 6">
            <a:extLst>
              <a:ext uri="{FF2B5EF4-FFF2-40B4-BE49-F238E27FC236}">
                <a16:creationId xmlns:a16="http://schemas.microsoft.com/office/drawing/2014/main" id="{A09811F7-2782-66B5-F293-713E2AB22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85" y="3922251"/>
            <a:ext cx="4803183" cy="2434100"/>
          </a:xfrm>
          <a:prstGeom prst="rect">
            <a:avLst/>
          </a:prstGeom>
        </p:spPr>
      </p:pic>
      <p:sp>
        <p:nvSpPr>
          <p:cNvPr id="2" name="Slide Number Placeholder 1">
            <a:extLst>
              <a:ext uri="{FF2B5EF4-FFF2-40B4-BE49-F238E27FC236}">
                <a16:creationId xmlns:a16="http://schemas.microsoft.com/office/drawing/2014/main" id="{C1703BD7-AC45-DD5F-9F20-D8539550D88B}"/>
              </a:ext>
            </a:extLst>
          </p:cNvPr>
          <p:cNvSpPr>
            <a:spLocks noGrp="1"/>
          </p:cNvSpPr>
          <p:nvPr>
            <p:ph type="sldNum" sz="quarter" idx="12"/>
          </p:nvPr>
        </p:nvSpPr>
        <p:spPr/>
        <p:txBody>
          <a:bodyPr/>
          <a:lstStyle/>
          <a:p>
            <a:fld id="{7EFAC2F5-A98B-4B08-A895-DF091E8F58AA}" type="slidenum">
              <a:rPr lang="en-US" smtClean="0"/>
              <a:t>17</a:t>
            </a:fld>
            <a:r>
              <a:rPr lang="en-US" dirty="0"/>
              <a:t> of 23</a:t>
            </a:r>
          </a:p>
        </p:txBody>
      </p:sp>
    </p:spTree>
    <p:extLst>
      <p:ext uri="{BB962C8B-B14F-4D97-AF65-F5344CB8AC3E}">
        <p14:creationId xmlns:p14="http://schemas.microsoft.com/office/powerpoint/2010/main" val="3710738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B24350-5A1A-A70F-98D9-6F3BDE00EB07}"/>
              </a:ext>
            </a:extLst>
          </p:cNvPr>
          <p:cNvSpPr>
            <a:spLocks noGrp="1"/>
          </p:cNvSpPr>
          <p:nvPr>
            <p:ph idx="1"/>
          </p:nvPr>
        </p:nvSpPr>
        <p:spPr>
          <a:xfrm>
            <a:off x="838200" y="1253331"/>
            <a:ext cx="10515600" cy="4351338"/>
          </a:xfrm>
        </p:spPr>
        <p:txBody>
          <a:bodyPr/>
          <a:lstStyle/>
          <a:p>
            <a:pPr marL="0" indent="0">
              <a:buNone/>
            </a:pPr>
            <a:r>
              <a:rPr lang="en-US" dirty="0">
                <a:solidFill>
                  <a:srgbClr val="7030A0"/>
                </a:solidFill>
              </a:rPr>
              <a:t>DCS EVENT LOG &amp; INTERRUPTION INDICATOR.</a:t>
            </a:r>
          </a:p>
          <a:p>
            <a:pPr marL="0" indent="0" algn="just">
              <a:buNone/>
            </a:pPr>
            <a:r>
              <a:rPr lang="en-US" sz="2000" dirty="0"/>
              <a:t>An event of Mills stop due to any fault can be easily trace out with DCS event logging. Event logger save every change which is entered by operator &amp; parameter deviation limit crosses the sets values. We can easily found the right  reason which happens to cause Mills Stop. </a:t>
            </a:r>
          </a:p>
        </p:txBody>
      </p:sp>
      <p:pic>
        <p:nvPicPr>
          <p:cNvPr id="4" name="Picture 3">
            <a:extLst>
              <a:ext uri="{FF2B5EF4-FFF2-40B4-BE49-F238E27FC236}">
                <a16:creationId xmlns:a16="http://schemas.microsoft.com/office/drawing/2014/main" id="{4E5A068B-4657-B188-42B1-B16A0ED49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6" name="Picture 5">
            <a:extLst>
              <a:ext uri="{FF2B5EF4-FFF2-40B4-BE49-F238E27FC236}">
                <a16:creationId xmlns:a16="http://schemas.microsoft.com/office/drawing/2014/main" id="{E8CEDC12-A54D-6D0D-22ED-165F18D06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692979"/>
            <a:ext cx="10515600" cy="3555421"/>
          </a:xfrm>
          <a:prstGeom prst="rect">
            <a:avLst/>
          </a:prstGeom>
        </p:spPr>
      </p:pic>
      <p:sp>
        <p:nvSpPr>
          <p:cNvPr id="2" name="Slide Number Placeholder 1">
            <a:extLst>
              <a:ext uri="{FF2B5EF4-FFF2-40B4-BE49-F238E27FC236}">
                <a16:creationId xmlns:a16="http://schemas.microsoft.com/office/drawing/2014/main" id="{29DB3A09-175D-584A-665D-C25D2C7588F9}"/>
              </a:ext>
            </a:extLst>
          </p:cNvPr>
          <p:cNvSpPr>
            <a:spLocks noGrp="1"/>
          </p:cNvSpPr>
          <p:nvPr>
            <p:ph type="sldNum" sz="quarter" idx="12"/>
          </p:nvPr>
        </p:nvSpPr>
        <p:spPr/>
        <p:txBody>
          <a:bodyPr/>
          <a:lstStyle/>
          <a:p>
            <a:fld id="{7EFAC2F5-A98B-4B08-A895-DF091E8F58AA}" type="slidenum">
              <a:rPr lang="en-US" smtClean="0"/>
              <a:t>18</a:t>
            </a:fld>
            <a:r>
              <a:rPr lang="en-US" dirty="0"/>
              <a:t> of 23</a:t>
            </a:r>
          </a:p>
        </p:txBody>
      </p:sp>
    </p:spTree>
    <p:extLst>
      <p:ext uri="{BB962C8B-B14F-4D97-AF65-F5344CB8AC3E}">
        <p14:creationId xmlns:p14="http://schemas.microsoft.com/office/powerpoint/2010/main" val="2571766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1D62BB-9AAB-3938-52A9-7FC459EC22EA}"/>
              </a:ext>
            </a:extLst>
          </p:cNvPr>
          <p:cNvSpPr>
            <a:spLocks noGrp="1"/>
          </p:cNvSpPr>
          <p:nvPr>
            <p:ph idx="1"/>
          </p:nvPr>
        </p:nvSpPr>
        <p:spPr>
          <a:xfrm>
            <a:off x="930965" y="1346434"/>
            <a:ext cx="10515600" cy="4351338"/>
          </a:xfrm>
        </p:spPr>
        <p:txBody>
          <a:bodyPr/>
          <a:lstStyle/>
          <a:p>
            <a:pPr marL="0" indent="0" algn="just">
              <a:buNone/>
            </a:pPr>
            <a:r>
              <a:rPr lang="en-US" dirty="0">
                <a:solidFill>
                  <a:srgbClr val="7030A0"/>
                </a:solidFill>
              </a:rPr>
              <a:t>OPERATOR TRICKS CONTROL &amp; 100% POLICY PARAMETRIC INSURANCE ONLY POSSIBLE WITH STRONG FIELD INSTRUMENTATION AND DCS.</a:t>
            </a:r>
          </a:p>
          <a:p>
            <a:pPr marL="0" indent="0" algn="just">
              <a:buNone/>
            </a:pPr>
            <a:r>
              <a:rPr lang="en-US" sz="2000" dirty="0"/>
              <a:t>Operator Cheats are found commonly in manual operation, however DCS System only control these cheats by logging events &amp; drawing trends. Cheats are apply to avoid deep attention which are required to maintain parameters. Some cheats be found due to P&amp;IDs &amp; Insufficient Instrument installation of plant, Management Pressure to control some important parameters leads to discover cheats methods.  </a:t>
            </a:r>
          </a:p>
        </p:txBody>
      </p:sp>
      <p:pic>
        <p:nvPicPr>
          <p:cNvPr id="4" name="Picture 3">
            <a:extLst>
              <a:ext uri="{FF2B5EF4-FFF2-40B4-BE49-F238E27FC236}">
                <a16:creationId xmlns:a16="http://schemas.microsoft.com/office/drawing/2014/main" id="{E2D96D91-5E8B-FC6B-BBFC-2707CAB34B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5" name="Content Placeholder 9">
            <a:extLst>
              <a:ext uri="{FF2B5EF4-FFF2-40B4-BE49-F238E27FC236}">
                <a16:creationId xmlns:a16="http://schemas.microsoft.com/office/drawing/2014/main" id="{F45EB105-757A-2258-BB3E-2100F8908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411" y="3460926"/>
            <a:ext cx="5234609" cy="2576684"/>
          </a:xfrm>
          <a:prstGeom prst="rect">
            <a:avLst/>
          </a:prstGeom>
        </p:spPr>
      </p:pic>
      <p:sp>
        <p:nvSpPr>
          <p:cNvPr id="7" name="Trapezoid 6">
            <a:extLst>
              <a:ext uri="{FF2B5EF4-FFF2-40B4-BE49-F238E27FC236}">
                <a16:creationId xmlns:a16="http://schemas.microsoft.com/office/drawing/2014/main" id="{B28DCF23-15A0-E58E-80F6-147A6C08FB84}"/>
              </a:ext>
            </a:extLst>
          </p:cNvPr>
          <p:cNvSpPr/>
          <p:nvPr/>
        </p:nvSpPr>
        <p:spPr>
          <a:xfrm>
            <a:off x="1161094" y="3869635"/>
            <a:ext cx="914400" cy="1688753"/>
          </a:xfrm>
          <a:prstGeom prst="trapezoid">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 name="L-Shape 7">
            <a:extLst>
              <a:ext uri="{FF2B5EF4-FFF2-40B4-BE49-F238E27FC236}">
                <a16:creationId xmlns:a16="http://schemas.microsoft.com/office/drawing/2014/main" id="{FFA4455F-E5D0-C0F9-37F3-7C30A31A7334}"/>
              </a:ext>
            </a:extLst>
          </p:cNvPr>
          <p:cNvSpPr/>
          <p:nvPr/>
        </p:nvSpPr>
        <p:spPr>
          <a:xfrm>
            <a:off x="3025997" y="5032968"/>
            <a:ext cx="2327986" cy="463826"/>
          </a:xfrm>
          <a:prstGeom prst="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D896565-0F21-5622-80E3-EF256C93E6AE}"/>
              </a:ext>
            </a:extLst>
          </p:cNvPr>
          <p:cNvSpPr/>
          <p:nvPr/>
        </p:nvSpPr>
        <p:spPr>
          <a:xfrm>
            <a:off x="3970546" y="4444470"/>
            <a:ext cx="583096" cy="46382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O</a:t>
            </a:r>
            <a:r>
              <a:rPr lang="en-US" sz="1200" dirty="0"/>
              <a:t>2</a:t>
            </a:r>
            <a:endParaRPr lang="en-US" dirty="0"/>
          </a:p>
        </p:txBody>
      </p:sp>
      <p:sp>
        <p:nvSpPr>
          <p:cNvPr id="10" name="Rectangle: Rounded Corners 9">
            <a:extLst>
              <a:ext uri="{FF2B5EF4-FFF2-40B4-BE49-F238E27FC236}">
                <a16:creationId xmlns:a16="http://schemas.microsoft.com/office/drawing/2014/main" id="{2F9BF721-BB19-D9C6-71EE-1B60C6FD2DE8}"/>
              </a:ext>
            </a:extLst>
          </p:cNvPr>
          <p:cNvSpPr/>
          <p:nvPr/>
        </p:nvSpPr>
        <p:spPr>
          <a:xfrm>
            <a:off x="1747293" y="4930740"/>
            <a:ext cx="1542354" cy="345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1C431A34-5F18-3DC0-E914-A18D8880C516}"/>
              </a:ext>
            </a:extLst>
          </p:cNvPr>
          <p:cNvCxnSpPr>
            <a:stCxn id="9" idx="4"/>
          </p:cNvCxnSpPr>
          <p:nvPr/>
        </p:nvCxnSpPr>
        <p:spPr>
          <a:xfrm>
            <a:off x="4262094" y="4908296"/>
            <a:ext cx="0" cy="368281"/>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30A5CC62-F963-919D-9D28-5B02A2D7A9AB}"/>
              </a:ext>
            </a:extLst>
          </p:cNvPr>
          <p:cNvSpPr/>
          <p:nvPr/>
        </p:nvSpPr>
        <p:spPr>
          <a:xfrm>
            <a:off x="462934" y="4420824"/>
            <a:ext cx="583096" cy="46382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O</a:t>
            </a:r>
            <a:r>
              <a:rPr lang="en-US" sz="1200" dirty="0"/>
              <a:t>2</a:t>
            </a:r>
            <a:endParaRPr lang="en-US" dirty="0"/>
          </a:p>
        </p:txBody>
      </p:sp>
      <p:cxnSp>
        <p:nvCxnSpPr>
          <p:cNvPr id="18" name="Straight Connector 17">
            <a:extLst>
              <a:ext uri="{FF2B5EF4-FFF2-40B4-BE49-F238E27FC236}">
                <a16:creationId xmlns:a16="http://schemas.microsoft.com/office/drawing/2014/main" id="{82581163-8551-62E1-E412-DD01D45F3EDA}"/>
              </a:ext>
            </a:extLst>
          </p:cNvPr>
          <p:cNvCxnSpPr>
            <a:stCxn id="13" idx="6"/>
          </p:cNvCxnSpPr>
          <p:nvPr/>
        </p:nvCxnSpPr>
        <p:spPr>
          <a:xfrm>
            <a:off x="1046030" y="4652737"/>
            <a:ext cx="209987"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Flowchart: Summing Junction 1">
            <a:extLst>
              <a:ext uri="{FF2B5EF4-FFF2-40B4-BE49-F238E27FC236}">
                <a16:creationId xmlns:a16="http://schemas.microsoft.com/office/drawing/2014/main" id="{B037CF6C-0582-403C-27EF-FEF4092AB12F}"/>
              </a:ext>
            </a:extLst>
          </p:cNvPr>
          <p:cNvSpPr/>
          <p:nvPr/>
        </p:nvSpPr>
        <p:spPr>
          <a:xfrm>
            <a:off x="2862470" y="4771920"/>
            <a:ext cx="612648" cy="678909"/>
          </a:xfrm>
          <a:prstGeom prst="flowChartSummingJunc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0DA4381-236C-E4D0-3D21-2F0A37D3CE36}"/>
              </a:ext>
            </a:extLst>
          </p:cNvPr>
          <p:cNvSpPr>
            <a:spLocks noGrp="1"/>
          </p:cNvSpPr>
          <p:nvPr>
            <p:ph type="sldNum" sz="quarter" idx="12"/>
          </p:nvPr>
        </p:nvSpPr>
        <p:spPr/>
        <p:txBody>
          <a:bodyPr/>
          <a:lstStyle/>
          <a:p>
            <a:fld id="{7EFAC2F5-A98B-4B08-A895-DF091E8F58AA}" type="slidenum">
              <a:rPr lang="en-US" smtClean="0"/>
              <a:t>19</a:t>
            </a:fld>
            <a:r>
              <a:rPr lang="en-US" dirty="0"/>
              <a:t> of 23</a:t>
            </a:r>
          </a:p>
        </p:txBody>
      </p:sp>
    </p:spTree>
    <p:extLst>
      <p:ext uri="{BB962C8B-B14F-4D97-AF65-F5344CB8AC3E}">
        <p14:creationId xmlns:p14="http://schemas.microsoft.com/office/powerpoint/2010/main" val="618689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3E11-92DC-C9DC-B514-F2DEC7A8EC26}"/>
              </a:ext>
            </a:extLst>
          </p:cNvPr>
          <p:cNvSpPr>
            <a:spLocks noGrp="1"/>
          </p:cNvSpPr>
          <p:nvPr>
            <p:ph type="title"/>
          </p:nvPr>
        </p:nvSpPr>
        <p:spPr/>
        <p:txBody>
          <a:bodyPr>
            <a:normAutofit/>
          </a:bodyPr>
          <a:lstStyle/>
          <a:p>
            <a:pPr algn="ctr"/>
            <a:r>
              <a:rPr lang="en-US" sz="3200" dirty="0">
                <a:solidFill>
                  <a:schemeClr val="accent1">
                    <a:lumMod val="75000"/>
                  </a:schemeClr>
                </a:solidFill>
                <a:latin typeface="Arial Black" panose="020B0A04020102020204" pitchFamily="34" charset="0"/>
              </a:rPr>
              <a:t>ABSTRACT</a:t>
            </a:r>
          </a:p>
        </p:txBody>
      </p:sp>
      <p:sp>
        <p:nvSpPr>
          <p:cNvPr id="3" name="Content Placeholder 2">
            <a:extLst>
              <a:ext uri="{FF2B5EF4-FFF2-40B4-BE49-F238E27FC236}">
                <a16:creationId xmlns:a16="http://schemas.microsoft.com/office/drawing/2014/main" id="{B6448BDD-BEA1-10D1-42EA-E0F9AD2A5515}"/>
              </a:ext>
            </a:extLst>
          </p:cNvPr>
          <p:cNvSpPr>
            <a:spLocks noGrp="1"/>
          </p:cNvSpPr>
          <p:nvPr>
            <p:ph idx="1"/>
          </p:nvPr>
        </p:nvSpPr>
        <p:spPr/>
        <p:txBody>
          <a:bodyPr>
            <a:normAutofit/>
          </a:bodyPr>
          <a:lstStyle/>
          <a:p>
            <a:pPr marL="0" indent="0" algn="just">
              <a:buNone/>
            </a:pPr>
            <a:r>
              <a:rPr lang="en-US" sz="2400" dirty="0">
                <a:effectLst>
                  <a:outerShdw blurRad="38100" dist="38100" dir="2700000" algn="tl">
                    <a:srgbClr val="000000">
                      <a:alpha val="43137"/>
                    </a:srgbClr>
                  </a:outerShdw>
                </a:effectLst>
              </a:rPr>
              <a:t>Concept of this presentation based on understanding the DCS/Automation systems, integrated with new Technologies a Comprehensive &amp; Intellectual Management tool to control plant &amp; implement polices. Some Plant Operational limitation supervised &amp; planed to solve with collaboration of this tool. We try to attract attention of Sugar Mills Engineers on Automation Project failure's causes in Sugar industry. How a complete future plant modifications facilitated by DCS &amp; how Corrective &amp; preventive maintenance plans be drawn by this tool be explained in this topic. Operation Tracking of each &amp; every event now possible to store for evaluation of operator performance &amp; plants machines schemes  be drawn by DCS system.       </a:t>
            </a:r>
          </a:p>
        </p:txBody>
      </p:sp>
      <p:pic>
        <p:nvPicPr>
          <p:cNvPr id="5" name="Picture 4">
            <a:extLst>
              <a:ext uri="{FF2B5EF4-FFF2-40B4-BE49-F238E27FC236}">
                <a16:creationId xmlns:a16="http://schemas.microsoft.com/office/drawing/2014/main" id="{EBACF789-4FF9-F10A-73E9-90A02BB1B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4" name="Slide Number Placeholder 3">
            <a:extLst>
              <a:ext uri="{FF2B5EF4-FFF2-40B4-BE49-F238E27FC236}">
                <a16:creationId xmlns:a16="http://schemas.microsoft.com/office/drawing/2014/main" id="{5FE7267F-2EA1-8B21-B69B-F112E1FA7605}"/>
              </a:ext>
            </a:extLst>
          </p:cNvPr>
          <p:cNvSpPr>
            <a:spLocks noGrp="1"/>
          </p:cNvSpPr>
          <p:nvPr>
            <p:ph type="sldNum" sz="quarter" idx="12"/>
          </p:nvPr>
        </p:nvSpPr>
        <p:spPr/>
        <p:txBody>
          <a:bodyPr/>
          <a:lstStyle/>
          <a:p>
            <a:fld id="{7EFAC2F5-A98B-4B08-A895-DF091E8F58AA}" type="slidenum">
              <a:rPr lang="en-US" smtClean="0"/>
              <a:t>2</a:t>
            </a:fld>
            <a:r>
              <a:rPr lang="en-US" dirty="0"/>
              <a:t> of 23</a:t>
            </a:r>
          </a:p>
        </p:txBody>
      </p:sp>
    </p:spTree>
    <p:extLst>
      <p:ext uri="{BB962C8B-B14F-4D97-AF65-F5344CB8AC3E}">
        <p14:creationId xmlns:p14="http://schemas.microsoft.com/office/powerpoint/2010/main" val="512201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03B60D-1541-9D3A-B30D-341B795D6617}"/>
              </a:ext>
            </a:extLst>
          </p:cNvPr>
          <p:cNvSpPr>
            <a:spLocks noGrp="1"/>
          </p:cNvSpPr>
          <p:nvPr>
            <p:ph idx="1"/>
          </p:nvPr>
        </p:nvSpPr>
        <p:spPr>
          <a:xfrm>
            <a:off x="838200" y="1203904"/>
            <a:ext cx="10515600" cy="2493453"/>
          </a:xfrm>
        </p:spPr>
        <p:txBody>
          <a:bodyPr>
            <a:normAutofit lnSpcReduction="10000"/>
          </a:bodyPr>
          <a:lstStyle/>
          <a:p>
            <a:pPr marL="0" indent="0">
              <a:buNone/>
            </a:pPr>
            <a:r>
              <a:rPr lang="en-US" dirty="0">
                <a:solidFill>
                  <a:srgbClr val="7030A0"/>
                </a:solidFill>
              </a:rPr>
              <a:t>SAFETY CONTROLS</a:t>
            </a:r>
          </a:p>
          <a:p>
            <a:pPr marL="0" indent="0" algn="just">
              <a:buNone/>
            </a:pPr>
            <a:r>
              <a:rPr lang="en-US" sz="2000" dirty="0"/>
              <a:t>Mostly accident are reported  in sugar plants during starting the machines due to protocols are not defined if protocols are defined controls are not too much effective. By the logical implementation of Automation we can control safe startup &amp; shutdown of machines, Logical interlocks fix the authority of startup saves Men/Machines life. In the following diagrams we can see that to stop machine is a flexible command be adopted with any authority, however start command is fixed with nominated person(This person responsible to declare Men machine safety environment  to start the machine).   </a:t>
            </a:r>
          </a:p>
        </p:txBody>
      </p:sp>
      <p:pic>
        <p:nvPicPr>
          <p:cNvPr id="4" name="Picture 3">
            <a:extLst>
              <a:ext uri="{FF2B5EF4-FFF2-40B4-BE49-F238E27FC236}">
                <a16:creationId xmlns:a16="http://schemas.microsoft.com/office/drawing/2014/main" id="{61F1D9D5-97BA-714B-833A-429824012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10" name="Picture 9">
            <a:extLst>
              <a:ext uri="{FF2B5EF4-FFF2-40B4-BE49-F238E27FC236}">
                <a16:creationId xmlns:a16="http://schemas.microsoft.com/office/drawing/2014/main" id="{AB8C6B68-64A5-DB47-3650-1D53B8D73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841781"/>
            <a:ext cx="5517205" cy="1767602"/>
          </a:xfrm>
          <a:prstGeom prst="rect">
            <a:avLst/>
          </a:prstGeom>
        </p:spPr>
      </p:pic>
      <p:pic>
        <p:nvPicPr>
          <p:cNvPr id="12" name="Picture 11">
            <a:extLst>
              <a:ext uri="{FF2B5EF4-FFF2-40B4-BE49-F238E27FC236}">
                <a16:creationId xmlns:a16="http://schemas.microsoft.com/office/drawing/2014/main" id="{41CC185D-3789-35F0-2B26-4BEDB3B8EC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0313" y="3924754"/>
            <a:ext cx="5675428" cy="1729342"/>
          </a:xfrm>
          <a:prstGeom prst="rect">
            <a:avLst/>
          </a:prstGeom>
        </p:spPr>
      </p:pic>
      <p:sp>
        <p:nvSpPr>
          <p:cNvPr id="2" name="Slide Number Placeholder 1">
            <a:extLst>
              <a:ext uri="{FF2B5EF4-FFF2-40B4-BE49-F238E27FC236}">
                <a16:creationId xmlns:a16="http://schemas.microsoft.com/office/drawing/2014/main" id="{2C795FB3-06A4-9F66-4B35-7122D3035D71}"/>
              </a:ext>
            </a:extLst>
          </p:cNvPr>
          <p:cNvSpPr>
            <a:spLocks noGrp="1"/>
          </p:cNvSpPr>
          <p:nvPr>
            <p:ph type="sldNum" sz="quarter" idx="12"/>
          </p:nvPr>
        </p:nvSpPr>
        <p:spPr/>
        <p:txBody>
          <a:bodyPr/>
          <a:lstStyle/>
          <a:p>
            <a:fld id="{7EFAC2F5-A98B-4B08-A895-DF091E8F58AA}" type="slidenum">
              <a:rPr lang="en-US" smtClean="0"/>
              <a:t>20</a:t>
            </a:fld>
            <a:r>
              <a:rPr lang="en-US" dirty="0"/>
              <a:t> of 23</a:t>
            </a:r>
          </a:p>
        </p:txBody>
      </p:sp>
    </p:spTree>
    <p:extLst>
      <p:ext uri="{BB962C8B-B14F-4D97-AF65-F5344CB8AC3E}">
        <p14:creationId xmlns:p14="http://schemas.microsoft.com/office/powerpoint/2010/main" val="2818569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188D06-2728-1955-7E60-6BF13826860F}"/>
              </a:ext>
            </a:extLst>
          </p:cNvPr>
          <p:cNvSpPr>
            <a:spLocks noGrp="1"/>
          </p:cNvSpPr>
          <p:nvPr>
            <p:ph idx="1"/>
          </p:nvPr>
        </p:nvSpPr>
        <p:spPr>
          <a:xfrm>
            <a:off x="650885" y="1253331"/>
            <a:ext cx="10515600" cy="4351338"/>
          </a:xfrm>
        </p:spPr>
        <p:txBody>
          <a:bodyPr/>
          <a:lstStyle/>
          <a:p>
            <a:pPr marL="0" indent="0">
              <a:buNone/>
            </a:pPr>
            <a:r>
              <a:rPr lang="en-US" dirty="0">
                <a:solidFill>
                  <a:srgbClr val="7030A0"/>
                </a:solidFill>
              </a:rPr>
              <a:t>AUTOMATION SYSTEMS (DCS Vs PLC)</a:t>
            </a:r>
          </a:p>
          <a:p>
            <a:pPr marL="0" indent="0" algn="just">
              <a:buNone/>
            </a:pPr>
            <a:r>
              <a:rPr lang="en-US" sz="2000" dirty="0"/>
              <a:t>In sugar industry modifications works are always in pipe lines. Experiences decide the different operating methodology, so it is recommended that automation system should be flexible enough to introduce new logics according to best possible solution by domestic resources. Easy extensions should be available &amp; implementation even in season without any interruption of Mills operation demands Installation of DCS. PLC now consider as small scale automation system &amp; required special skills technical resources with limited options. </a:t>
            </a:r>
          </a:p>
        </p:txBody>
      </p:sp>
      <p:pic>
        <p:nvPicPr>
          <p:cNvPr id="4" name="Picture 3">
            <a:extLst>
              <a:ext uri="{FF2B5EF4-FFF2-40B4-BE49-F238E27FC236}">
                <a16:creationId xmlns:a16="http://schemas.microsoft.com/office/drawing/2014/main" id="{C3C8B944-D7D9-A74E-22E9-8E9F963C9E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pic>
        <p:nvPicPr>
          <p:cNvPr id="5" name="Picture 4">
            <a:extLst>
              <a:ext uri="{FF2B5EF4-FFF2-40B4-BE49-F238E27FC236}">
                <a16:creationId xmlns:a16="http://schemas.microsoft.com/office/drawing/2014/main" id="{C38668BE-A7A2-245D-77A9-D34E549931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515" y="3616036"/>
            <a:ext cx="10030412" cy="3052258"/>
          </a:xfrm>
          <a:prstGeom prst="rect">
            <a:avLst/>
          </a:prstGeom>
        </p:spPr>
      </p:pic>
      <p:sp>
        <p:nvSpPr>
          <p:cNvPr id="2" name="Slide Number Placeholder 1">
            <a:extLst>
              <a:ext uri="{FF2B5EF4-FFF2-40B4-BE49-F238E27FC236}">
                <a16:creationId xmlns:a16="http://schemas.microsoft.com/office/drawing/2014/main" id="{030BC278-CEF9-6674-63A2-EA9C1A0D287F}"/>
              </a:ext>
            </a:extLst>
          </p:cNvPr>
          <p:cNvSpPr>
            <a:spLocks noGrp="1"/>
          </p:cNvSpPr>
          <p:nvPr>
            <p:ph type="sldNum" sz="quarter" idx="12"/>
          </p:nvPr>
        </p:nvSpPr>
        <p:spPr/>
        <p:txBody>
          <a:bodyPr/>
          <a:lstStyle/>
          <a:p>
            <a:fld id="{7EFAC2F5-A98B-4B08-A895-DF091E8F58AA}" type="slidenum">
              <a:rPr lang="en-US" smtClean="0"/>
              <a:t>21</a:t>
            </a:fld>
            <a:r>
              <a:rPr lang="en-US" dirty="0"/>
              <a:t> of 23</a:t>
            </a:r>
          </a:p>
        </p:txBody>
      </p:sp>
    </p:spTree>
    <p:extLst>
      <p:ext uri="{BB962C8B-B14F-4D97-AF65-F5344CB8AC3E}">
        <p14:creationId xmlns:p14="http://schemas.microsoft.com/office/powerpoint/2010/main" val="3135425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5F462-FA4C-E75E-7755-C1DB5879EC40}"/>
              </a:ext>
            </a:extLst>
          </p:cNvPr>
          <p:cNvSpPr>
            <a:spLocks noGrp="1"/>
          </p:cNvSpPr>
          <p:nvPr>
            <p:ph type="title"/>
          </p:nvPr>
        </p:nvSpPr>
        <p:spPr>
          <a:xfrm>
            <a:off x="1161094" y="429491"/>
            <a:ext cx="10192706" cy="1261197"/>
          </a:xfrm>
        </p:spPr>
        <p:txBody>
          <a:bodyPr>
            <a:normAutofit fontScale="90000"/>
          </a:bodyPr>
          <a:lstStyle/>
          <a:p>
            <a:pPr algn="just"/>
            <a:r>
              <a:rPr lang="en-US" b="1" dirty="0">
                <a:solidFill>
                  <a:schemeClr val="accent1"/>
                </a:solidFill>
                <a:effectLst>
                  <a:outerShdw blurRad="38100" dist="38100" dir="2700000" algn="tl">
                    <a:srgbClr val="000000">
                      <a:alpha val="43137"/>
                    </a:srgbClr>
                  </a:outerShdw>
                </a:effectLst>
              </a:rPr>
              <a:t>LIMITATION OF AUTOMATION PROJECT OBSERVED IN SUGAR INDUSTRY.</a:t>
            </a:r>
          </a:p>
        </p:txBody>
      </p:sp>
      <p:sp>
        <p:nvSpPr>
          <p:cNvPr id="3" name="Content Placeholder 2">
            <a:extLst>
              <a:ext uri="{FF2B5EF4-FFF2-40B4-BE49-F238E27FC236}">
                <a16:creationId xmlns:a16="http://schemas.microsoft.com/office/drawing/2014/main" id="{73FA0FE1-948D-0D04-383A-6EA6205DBF81}"/>
              </a:ext>
            </a:extLst>
          </p:cNvPr>
          <p:cNvSpPr>
            <a:spLocks noGrp="1"/>
          </p:cNvSpPr>
          <p:nvPr>
            <p:ph idx="1"/>
          </p:nvPr>
        </p:nvSpPr>
        <p:spPr>
          <a:xfrm>
            <a:off x="1288472" y="1825625"/>
            <a:ext cx="10065327" cy="4351338"/>
          </a:xfrm>
        </p:spPr>
        <p:txBody>
          <a:bodyPr>
            <a:normAutofit/>
          </a:bodyPr>
          <a:lstStyle/>
          <a:p>
            <a:pPr marL="457200" indent="-457200">
              <a:buFont typeface="+mj-lt"/>
              <a:buAutoNum type="arabicPeriod"/>
            </a:pPr>
            <a:r>
              <a:rPr lang="en-US" sz="2000" dirty="0"/>
              <a:t>Plant Piping &amp; Instrumentation Diagrams are not available or not designed by Technical Experts.</a:t>
            </a:r>
          </a:p>
          <a:p>
            <a:pPr marL="457200" indent="-457200">
              <a:buFont typeface="+mj-lt"/>
              <a:buAutoNum type="arabicPeriod"/>
            </a:pPr>
            <a:r>
              <a:rPr lang="en-US" sz="2000" dirty="0"/>
              <a:t>Selection of measuring Instrument according to fluid properties to approach accuracy not considered.</a:t>
            </a:r>
          </a:p>
          <a:p>
            <a:pPr marL="457200" indent="-457200">
              <a:buFont typeface="+mj-lt"/>
              <a:buAutoNum type="arabicPeriod"/>
            </a:pPr>
            <a:r>
              <a:rPr lang="en-US" sz="2000" dirty="0"/>
              <a:t>Absence of calibration experts &amp; standard handling procedures.</a:t>
            </a:r>
          </a:p>
          <a:p>
            <a:pPr marL="457200" indent="-457200">
              <a:buFont typeface="+mj-lt"/>
              <a:buAutoNum type="arabicPeriod"/>
            </a:pPr>
            <a:r>
              <a:rPr lang="en-US" sz="2000" dirty="0"/>
              <a:t>Reluctant behavior of operators(Education gap, lack of trainings).</a:t>
            </a:r>
          </a:p>
          <a:p>
            <a:pPr marL="457200" indent="-457200">
              <a:buFont typeface="+mj-lt"/>
              <a:buAutoNum type="arabicPeriod"/>
            </a:pPr>
            <a:r>
              <a:rPr lang="en-US" sz="2000" dirty="0"/>
              <a:t>Logic improvements always needs feedback of operational staff about the problems they are facing actually. Communication gap a considerable factor that is mostly effect a project.</a:t>
            </a:r>
          </a:p>
          <a:p>
            <a:pPr marL="457200" indent="-457200" algn="just">
              <a:buFont typeface="+mj-lt"/>
              <a:buAutoNum type="arabicPeriod"/>
            </a:pPr>
            <a:r>
              <a:rPr lang="en-US" sz="2000" dirty="0"/>
              <a:t>Modification of machines without considering new demands raised by installed automation system accordingly.</a:t>
            </a:r>
          </a:p>
          <a:p>
            <a:pPr marL="457200" indent="-457200">
              <a:buFont typeface="+mj-lt"/>
              <a:buAutoNum type="arabicPeriod"/>
            </a:pPr>
            <a:r>
              <a:rPr lang="en-US" sz="2000" dirty="0"/>
              <a:t>Logic &amp; Tunings flexibility are not present in system software designed causing limitations to operate on automatic mode at different crushing rates.  </a:t>
            </a:r>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p:txBody>
      </p:sp>
      <p:pic>
        <p:nvPicPr>
          <p:cNvPr id="4" name="Picture 3">
            <a:extLst>
              <a:ext uri="{FF2B5EF4-FFF2-40B4-BE49-F238E27FC236}">
                <a16:creationId xmlns:a16="http://schemas.microsoft.com/office/drawing/2014/main" id="{46E607B9-E5D5-B37D-7E88-51C9A83CC1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5" name="Slide Number Placeholder 4">
            <a:extLst>
              <a:ext uri="{FF2B5EF4-FFF2-40B4-BE49-F238E27FC236}">
                <a16:creationId xmlns:a16="http://schemas.microsoft.com/office/drawing/2014/main" id="{4FC79263-89AC-C88B-2798-A046804A7C37}"/>
              </a:ext>
            </a:extLst>
          </p:cNvPr>
          <p:cNvSpPr>
            <a:spLocks noGrp="1"/>
          </p:cNvSpPr>
          <p:nvPr>
            <p:ph type="sldNum" sz="quarter" idx="12"/>
          </p:nvPr>
        </p:nvSpPr>
        <p:spPr/>
        <p:txBody>
          <a:bodyPr/>
          <a:lstStyle/>
          <a:p>
            <a:fld id="{7EFAC2F5-A98B-4B08-A895-DF091E8F58AA}" type="slidenum">
              <a:rPr lang="en-US" smtClean="0"/>
              <a:t>22</a:t>
            </a:fld>
            <a:r>
              <a:rPr lang="en-US" dirty="0"/>
              <a:t> of 23</a:t>
            </a:r>
          </a:p>
        </p:txBody>
      </p:sp>
    </p:spTree>
    <p:extLst>
      <p:ext uri="{BB962C8B-B14F-4D97-AF65-F5344CB8AC3E}">
        <p14:creationId xmlns:p14="http://schemas.microsoft.com/office/powerpoint/2010/main" val="3337485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2F948E-984D-4E3C-BD1F-3CD1DBF6DEAE}"/>
              </a:ext>
            </a:extLst>
          </p:cNvPr>
          <p:cNvSpPr>
            <a:spLocks noGrp="1"/>
          </p:cNvSpPr>
          <p:nvPr>
            <p:ph idx="1"/>
          </p:nvPr>
        </p:nvSpPr>
        <p:spPr>
          <a:xfrm>
            <a:off x="838200" y="2552769"/>
            <a:ext cx="10515600" cy="1752462"/>
          </a:xfrm>
        </p:spPr>
        <p:txBody>
          <a:bodyPr>
            <a:normAutofit/>
          </a:bodyPr>
          <a:lstStyle/>
          <a:p>
            <a:pPr marL="0" indent="0" algn="ctr">
              <a:buNone/>
            </a:pPr>
            <a:r>
              <a:rPr lang="en-US" sz="8800" dirty="0">
                <a:solidFill>
                  <a:srgbClr val="00FF00"/>
                </a:solidFill>
                <a:latin typeface="Jameel Noori Nastaleeq" panose="02000503000000020004" pitchFamily="2" charset="-78"/>
                <a:cs typeface="Jameel Noori Nastaleeq" panose="02000503000000020004" pitchFamily="2" charset="-78"/>
              </a:rPr>
              <a:t>THANKS</a:t>
            </a:r>
          </a:p>
        </p:txBody>
      </p:sp>
      <p:pic>
        <p:nvPicPr>
          <p:cNvPr id="4" name="Picture 3">
            <a:extLst>
              <a:ext uri="{FF2B5EF4-FFF2-40B4-BE49-F238E27FC236}">
                <a16:creationId xmlns:a16="http://schemas.microsoft.com/office/drawing/2014/main" id="{FA165F77-8638-4DBA-8CA3-243BEA21D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 y="222737"/>
            <a:ext cx="1020417" cy="838200"/>
          </a:xfrm>
          <a:prstGeom prst="rect">
            <a:avLst/>
          </a:prstGeom>
        </p:spPr>
      </p:pic>
      <p:sp>
        <p:nvSpPr>
          <p:cNvPr id="5" name="Slide Number Placeholder 4">
            <a:extLst>
              <a:ext uri="{FF2B5EF4-FFF2-40B4-BE49-F238E27FC236}">
                <a16:creationId xmlns:a16="http://schemas.microsoft.com/office/drawing/2014/main" id="{B34C7FFA-1BDF-8A63-08F4-A543F8F15839}"/>
              </a:ext>
            </a:extLst>
          </p:cNvPr>
          <p:cNvSpPr>
            <a:spLocks noGrp="1"/>
          </p:cNvSpPr>
          <p:nvPr>
            <p:ph type="sldNum" sz="quarter" idx="12"/>
          </p:nvPr>
        </p:nvSpPr>
        <p:spPr/>
        <p:txBody>
          <a:bodyPr/>
          <a:lstStyle/>
          <a:p>
            <a:fld id="{7EFAC2F5-A98B-4B08-A895-DF091E8F58AA}" type="slidenum">
              <a:rPr lang="en-US" smtClean="0"/>
              <a:t>23</a:t>
            </a:fld>
            <a:r>
              <a:rPr lang="en-US" dirty="0"/>
              <a:t> of 23</a:t>
            </a:r>
          </a:p>
        </p:txBody>
      </p:sp>
    </p:spTree>
    <p:extLst>
      <p:ext uri="{BB962C8B-B14F-4D97-AF65-F5344CB8AC3E}">
        <p14:creationId xmlns:p14="http://schemas.microsoft.com/office/powerpoint/2010/main" val="145961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FAD39F-D8F1-E029-5B3D-6932C2E3CD37}"/>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HOW PROFITABILITY BE IMPROVED OF AN INDUSTRY?</a:t>
            </a:r>
          </a:p>
        </p:txBody>
      </p:sp>
      <p:sp>
        <p:nvSpPr>
          <p:cNvPr id="9" name="Content Placeholder 8">
            <a:extLst>
              <a:ext uri="{FF2B5EF4-FFF2-40B4-BE49-F238E27FC236}">
                <a16:creationId xmlns:a16="http://schemas.microsoft.com/office/drawing/2014/main" id="{FB05D77D-DC56-1458-0C02-C2C45B5CFA2D}"/>
              </a:ext>
            </a:extLst>
          </p:cNvPr>
          <p:cNvSpPr>
            <a:spLocks noGrp="1"/>
          </p:cNvSpPr>
          <p:nvPr>
            <p:ph idx="1"/>
          </p:nvPr>
        </p:nvSpPr>
        <p:spPr>
          <a:xfrm>
            <a:off x="838200" y="2241343"/>
            <a:ext cx="10515600" cy="2375314"/>
          </a:xfrm>
        </p:spPr>
        <p:txBody>
          <a:bodyPr>
            <a:normAutofit lnSpcReduction="10000"/>
          </a:bodyPr>
          <a:lstStyle/>
          <a:p>
            <a:r>
              <a:rPr lang="en-US" dirty="0">
                <a:effectLst>
                  <a:outerShdw blurRad="38100" dist="38100" dir="2700000" algn="tl">
                    <a:srgbClr val="000000">
                      <a:alpha val="43137"/>
                    </a:srgbClr>
                  </a:outerShdw>
                </a:effectLst>
              </a:rPr>
              <a:t>LOW COST RAW MATERIAL/INPUTS.</a:t>
            </a:r>
          </a:p>
          <a:p>
            <a:r>
              <a:rPr lang="en-US" b="1" i="1" dirty="0">
                <a:solidFill>
                  <a:srgbClr val="25E31B"/>
                </a:solidFill>
                <a:effectLst>
                  <a:outerShdw blurRad="38100" dist="38100" dir="2700000" algn="tl">
                    <a:srgbClr val="000000">
                      <a:alpha val="43137"/>
                    </a:srgbClr>
                  </a:outerShdw>
                </a:effectLst>
              </a:rPr>
              <a:t>HIGHLY EFFICIENT MACHINERY.</a:t>
            </a:r>
          </a:p>
          <a:p>
            <a:r>
              <a:rPr lang="en-US" b="1" i="1" dirty="0">
                <a:solidFill>
                  <a:srgbClr val="25E31B"/>
                </a:solidFill>
                <a:effectLst>
                  <a:outerShdw blurRad="38100" dist="38100" dir="2700000" algn="tl">
                    <a:srgbClr val="000000">
                      <a:alpha val="43137"/>
                    </a:srgbClr>
                  </a:outerShdw>
                </a:effectLst>
              </a:rPr>
              <a:t>REDUCE ENERGY LOSSES.</a:t>
            </a:r>
          </a:p>
          <a:p>
            <a:r>
              <a:rPr lang="en-US" b="1" i="1" dirty="0">
                <a:solidFill>
                  <a:srgbClr val="25E31B"/>
                </a:solidFill>
                <a:effectLst>
                  <a:outerShdw blurRad="38100" dist="38100" dir="2700000" algn="tl">
                    <a:srgbClr val="000000">
                      <a:alpha val="43137"/>
                    </a:srgbClr>
                  </a:outerShdw>
                </a:effectLst>
              </a:rPr>
              <a:t>INCREASE PRODUCTIVITY.</a:t>
            </a:r>
          </a:p>
          <a:p>
            <a:r>
              <a:rPr lang="en-US" b="1" i="1" dirty="0">
                <a:solidFill>
                  <a:srgbClr val="25E31B"/>
                </a:solidFill>
                <a:effectLst>
                  <a:outerShdw blurRad="38100" dist="38100" dir="2700000" algn="tl">
                    <a:srgbClr val="000000">
                      <a:alpha val="43137"/>
                    </a:srgbClr>
                  </a:outerShdw>
                </a:effectLst>
              </a:rPr>
              <a:t>LOW MAINTENANCE COST.</a:t>
            </a:r>
          </a:p>
          <a:p>
            <a:pPr marL="0" indent="0">
              <a:buNone/>
            </a:pPr>
            <a:endParaRPr lang="en-US" dirty="0">
              <a:effectLst>
                <a:outerShdw blurRad="38100" dist="38100" dir="2700000" algn="tl">
                  <a:srgbClr val="000000">
                    <a:alpha val="43137"/>
                  </a:srgbClr>
                </a:outerShdw>
              </a:effectLst>
            </a:endParaRPr>
          </a:p>
          <a:p>
            <a:pPr marL="0" indent="0">
              <a:buNone/>
            </a:pPr>
            <a:endParaRPr lang="en-US" dirty="0"/>
          </a:p>
          <a:p>
            <a:pPr marL="0" indent="0">
              <a:buNone/>
            </a:pPr>
            <a:endParaRPr lang="en-US" dirty="0"/>
          </a:p>
        </p:txBody>
      </p:sp>
      <p:pic>
        <p:nvPicPr>
          <p:cNvPr id="6" name="Picture 5">
            <a:extLst>
              <a:ext uri="{FF2B5EF4-FFF2-40B4-BE49-F238E27FC236}">
                <a16:creationId xmlns:a16="http://schemas.microsoft.com/office/drawing/2014/main" id="{7D800B9D-98B0-DECE-473F-610B53648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2" name="Slide Number Placeholder 1">
            <a:extLst>
              <a:ext uri="{FF2B5EF4-FFF2-40B4-BE49-F238E27FC236}">
                <a16:creationId xmlns:a16="http://schemas.microsoft.com/office/drawing/2014/main" id="{F7FABE87-18ED-E4A6-8C2E-492B053C1A89}"/>
              </a:ext>
            </a:extLst>
          </p:cNvPr>
          <p:cNvSpPr>
            <a:spLocks noGrp="1"/>
          </p:cNvSpPr>
          <p:nvPr>
            <p:ph type="sldNum" sz="quarter" idx="12"/>
          </p:nvPr>
        </p:nvSpPr>
        <p:spPr/>
        <p:txBody>
          <a:bodyPr/>
          <a:lstStyle/>
          <a:p>
            <a:fld id="{7EFAC2F5-A98B-4B08-A895-DF091E8F58AA}" type="slidenum">
              <a:rPr lang="en-US" smtClean="0"/>
              <a:t>3</a:t>
            </a:fld>
            <a:r>
              <a:rPr lang="en-US" dirty="0"/>
              <a:t> of 23</a:t>
            </a:r>
          </a:p>
        </p:txBody>
      </p:sp>
    </p:spTree>
    <p:extLst>
      <p:ext uri="{BB962C8B-B14F-4D97-AF65-F5344CB8AC3E}">
        <p14:creationId xmlns:p14="http://schemas.microsoft.com/office/powerpoint/2010/main" val="2802774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ADD278C-A1EB-18D4-74FB-27B8D26D2DCD}"/>
              </a:ext>
            </a:extLst>
          </p:cNvPr>
          <p:cNvSpPr>
            <a:spLocks noGrp="1"/>
          </p:cNvSpPr>
          <p:nvPr>
            <p:ph idx="1"/>
          </p:nvPr>
        </p:nvSpPr>
        <p:spPr>
          <a:xfrm>
            <a:off x="168812" y="1992864"/>
            <a:ext cx="11718388" cy="4351338"/>
          </a:xfrm>
        </p:spPr>
        <p:txBody>
          <a:bodyPr/>
          <a:lstStyle/>
          <a:p>
            <a:pPr algn="just"/>
            <a:r>
              <a:rPr lang="en-US" dirty="0">
                <a:solidFill>
                  <a:srgbClr val="7030A0"/>
                </a:solidFill>
              </a:rPr>
              <a:t>REPLACEMENT OF STEAM TURBINES WITH ELECTRIC MOTORS INTEGRATED WITH VARIABLE SPEED DRIVES.</a:t>
            </a:r>
          </a:p>
          <a:p>
            <a:pPr marL="914400" lvl="1" indent="-457200" algn="just">
              <a:buFont typeface="+mj-lt"/>
              <a:buAutoNum type="arabicPeriod"/>
            </a:pPr>
            <a:r>
              <a:rPr lang="en-US" dirty="0"/>
              <a:t>Over all machine efficiency of Steam turbine 25% to 35 % less than electric motors. Turbines are effective with a reason of high starting torque which can now be compensated by using VFDs even on high torque application. Machine efficiency defined as total energy`s part converted into work done.  </a:t>
            </a:r>
          </a:p>
        </p:txBody>
      </p:sp>
      <p:sp>
        <p:nvSpPr>
          <p:cNvPr id="7" name="Title 6">
            <a:extLst>
              <a:ext uri="{FF2B5EF4-FFF2-40B4-BE49-F238E27FC236}">
                <a16:creationId xmlns:a16="http://schemas.microsoft.com/office/drawing/2014/main" id="{2B279161-04A1-EC70-E6EB-0B7CD27ACACA}"/>
              </a:ext>
            </a:extLst>
          </p:cNvPr>
          <p:cNvSpPr>
            <a:spLocks noGrp="1"/>
          </p:cNvSpPr>
          <p:nvPr>
            <p:ph type="title"/>
          </p:nvPr>
        </p:nvSpPr>
        <p:spPr/>
        <p:txBody>
          <a:bodyPr/>
          <a:lstStyle/>
          <a:p>
            <a:pPr algn="ctr"/>
            <a:r>
              <a:rPr lang="en-US" b="1" dirty="0">
                <a:solidFill>
                  <a:schemeClr val="accent1">
                    <a:lumMod val="75000"/>
                  </a:schemeClr>
                </a:solidFill>
                <a:effectLst>
                  <a:outerShdw blurRad="38100" dist="38100" dir="2700000" algn="tl">
                    <a:srgbClr val="000000">
                      <a:alpha val="43137"/>
                    </a:srgbClr>
                  </a:outerShdw>
                </a:effectLst>
              </a:rPr>
              <a:t>HIGHLY EFFICIENT MACHINERY.</a:t>
            </a:r>
            <a:br>
              <a:rPr lang="en-US" b="1" dirty="0">
                <a:solidFill>
                  <a:schemeClr val="accent1">
                    <a:lumMod val="75000"/>
                  </a:schemeClr>
                </a:solidFill>
                <a:effectLst>
                  <a:outerShdw blurRad="38100" dist="38100" dir="2700000" algn="tl">
                    <a:srgbClr val="000000">
                      <a:alpha val="43137"/>
                    </a:srgbClr>
                  </a:outerShdw>
                </a:effectLst>
              </a:rPr>
            </a:br>
            <a:endParaRPr lang="en-US" dirty="0">
              <a:solidFill>
                <a:schemeClr val="accent1">
                  <a:lumMod val="75000"/>
                </a:schemeClr>
              </a:solidFill>
            </a:endParaRPr>
          </a:p>
        </p:txBody>
      </p:sp>
      <p:sp>
        <p:nvSpPr>
          <p:cNvPr id="9" name="Callout: Right Arrow 8">
            <a:extLst>
              <a:ext uri="{FF2B5EF4-FFF2-40B4-BE49-F238E27FC236}">
                <a16:creationId xmlns:a16="http://schemas.microsoft.com/office/drawing/2014/main" id="{9B432706-4FF5-4572-5AFE-6D3D9912F878}"/>
              </a:ext>
            </a:extLst>
          </p:cNvPr>
          <p:cNvSpPr/>
          <p:nvPr/>
        </p:nvSpPr>
        <p:spPr>
          <a:xfrm>
            <a:off x="6096000" y="4664764"/>
            <a:ext cx="2255123" cy="477079"/>
          </a:xfrm>
          <a:prstGeom prst="rightArrowCallou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MACHINE</a:t>
            </a:r>
          </a:p>
        </p:txBody>
      </p:sp>
      <p:sp>
        <p:nvSpPr>
          <p:cNvPr id="14" name="Arrow: Right 13">
            <a:extLst>
              <a:ext uri="{FF2B5EF4-FFF2-40B4-BE49-F238E27FC236}">
                <a16:creationId xmlns:a16="http://schemas.microsoft.com/office/drawing/2014/main" id="{94556581-3188-8286-7B85-C19BC5998F89}"/>
              </a:ext>
            </a:extLst>
          </p:cNvPr>
          <p:cNvSpPr/>
          <p:nvPr/>
        </p:nvSpPr>
        <p:spPr>
          <a:xfrm>
            <a:off x="3414575" y="4664764"/>
            <a:ext cx="2681425" cy="477079"/>
          </a:xfrm>
          <a:prstGeom prst="rightArrow">
            <a:avLst/>
          </a:prstGeom>
          <a:solidFill>
            <a:srgbClr val="25E3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TOTAL ENERGY</a:t>
            </a:r>
          </a:p>
        </p:txBody>
      </p:sp>
      <p:sp>
        <p:nvSpPr>
          <p:cNvPr id="15" name="Arrow: Down 14">
            <a:extLst>
              <a:ext uri="{FF2B5EF4-FFF2-40B4-BE49-F238E27FC236}">
                <a16:creationId xmlns:a16="http://schemas.microsoft.com/office/drawing/2014/main" id="{4670FC34-E247-B234-345D-DB9F3A499AA2}"/>
              </a:ext>
            </a:extLst>
          </p:cNvPr>
          <p:cNvSpPr/>
          <p:nvPr/>
        </p:nvSpPr>
        <p:spPr>
          <a:xfrm>
            <a:off x="6612835" y="5141843"/>
            <a:ext cx="159026" cy="502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BDEE381-B6B4-3398-3566-8DD4C444171A}"/>
              </a:ext>
            </a:extLst>
          </p:cNvPr>
          <p:cNvSpPr/>
          <p:nvPr/>
        </p:nvSpPr>
        <p:spPr>
          <a:xfrm>
            <a:off x="8351123" y="4697549"/>
            <a:ext cx="1399011" cy="41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WORK DONE</a:t>
            </a:r>
          </a:p>
        </p:txBody>
      </p:sp>
      <p:sp>
        <p:nvSpPr>
          <p:cNvPr id="23" name="Rectangle 22">
            <a:extLst>
              <a:ext uri="{FF2B5EF4-FFF2-40B4-BE49-F238E27FC236}">
                <a16:creationId xmlns:a16="http://schemas.microsoft.com/office/drawing/2014/main" id="{B95D1B67-9187-196C-536F-8874BFF6C872}"/>
              </a:ext>
            </a:extLst>
          </p:cNvPr>
          <p:cNvSpPr/>
          <p:nvPr/>
        </p:nvSpPr>
        <p:spPr>
          <a:xfrm>
            <a:off x="6130970" y="5631154"/>
            <a:ext cx="1350499" cy="2636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LOSSES</a:t>
            </a:r>
          </a:p>
        </p:txBody>
      </p:sp>
      <p:pic>
        <p:nvPicPr>
          <p:cNvPr id="25" name="Picture 24">
            <a:extLst>
              <a:ext uri="{FF2B5EF4-FFF2-40B4-BE49-F238E27FC236}">
                <a16:creationId xmlns:a16="http://schemas.microsoft.com/office/drawing/2014/main" id="{7C4EACB7-C190-38D1-069F-BDB95FFD2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2" name="Slide Number Placeholder 1">
            <a:extLst>
              <a:ext uri="{FF2B5EF4-FFF2-40B4-BE49-F238E27FC236}">
                <a16:creationId xmlns:a16="http://schemas.microsoft.com/office/drawing/2014/main" id="{A4C24A70-8D4D-EF75-1CA8-A445D7475888}"/>
              </a:ext>
            </a:extLst>
          </p:cNvPr>
          <p:cNvSpPr>
            <a:spLocks noGrp="1"/>
          </p:cNvSpPr>
          <p:nvPr>
            <p:ph type="sldNum" sz="quarter" idx="12"/>
          </p:nvPr>
        </p:nvSpPr>
        <p:spPr/>
        <p:txBody>
          <a:bodyPr/>
          <a:lstStyle/>
          <a:p>
            <a:fld id="{7EFAC2F5-A98B-4B08-A895-DF091E8F58AA}" type="slidenum">
              <a:rPr lang="en-US" smtClean="0"/>
              <a:t>4</a:t>
            </a:fld>
            <a:r>
              <a:rPr lang="en-US" dirty="0"/>
              <a:t> of 23</a:t>
            </a:r>
          </a:p>
        </p:txBody>
      </p:sp>
    </p:spTree>
    <p:extLst>
      <p:ext uri="{BB962C8B-B14F-4D97-AF65-F5344CB8AC3E}">
        <p14:creationId xmlns:p14="http://schemas.microsoft.com/office/powerpoint/2010/main" val="511993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CEE30B-FADF-1BE0-06F8-20691EDCD6C0}"/>
              </a:ext>
            </a:extLst>
          </p:cNvPr>
          <p:cNvSpPr>
            <a:spLocks noGrp="1"/>
          </p:cNvSpPr>
          <p:nvPr>
            <p:ph idx="1"/>
          </p:nvPr>
        </p:nvSpPr>
        <p:spPr/>
        <p:txBody>
          <a:bodyPr>
            <a:normAutofit/>
          </a:bodyPr>
          <a:lstStyle/>
          <a:p>
            <a:pPr marL="0" indent="0" algn="just">
              <a:buNone/>
            </a:pPr>
            <a:r>
              <a:rPr lang="en-US" sz="2400" dirty="0"/>
              <a:t>We have shredder with two couple motors installed 2500 Kw power each operated with VFDs. Following observation being shared getting online data recording by DCS system.</a:t>
            </a:r>
          </a:p>
          <a:p>
            <a:pPr marL="514350" indent="-514350" algn="just">
              <a:buFont typeface="+mj-lt"/>
              <a:buAutoNum type="arabicPeriod"/>
            </a:pPr>
            <a:r>
              <a:rPr lang="en-US" sz="2400" dirty="0"/>
              <a:t>Induction motors with VFD integration are high response impulse torque counter  machines that is 200% to 300%, more speed effective as compare to Steam Turbines. </a:t>
            </a:r>
          </a:p>
          <a:p>
            <a:pPr marL="514350" indent="-514350" algn="just">
              <a:buFont typeface="+mj-lt"/>
              <a:buAutoNum type="arabicPeriod"/>
            </a:pPr>
            <a:r>
              <a:rPr lang="en-US" sz="2400" dirty="0"/>
              <a:t>High Angular inertia resulting in smooth preparation of cane that can be observed in turbine application, rpm varies 100 to 200 in regular operation that is 10 to 20 rpm in case of Electrical system. </a:t>
            </a:r>
          </a:p>
          <a:p>
            <a:pPr marL="514350" indent="-514350" algn="just">
              <a:buFont typeface="+mj-lt"/>
              <a:buAutoNum type="arabicPeriod"/>
            </a:pPr>
            <a:r>
              <a:rPr lang="en-US" sz="2400" dirty="0"/>
              <a:t>Minimum variation in system leads to stability also resulting in energy saving which is an efficiency enhancement.</a:t>
            </a:r>
          </a:p>
          <a:p>
            <a:pPr marL="514350" indent="-514350" algn="just">
              <a:buFont typeface="+mj-lt"/>
              <a:buAutoNum type="arabicPeriod"/>
            </a:pPr>
            <a:endParaRPr lang="en-US" sz="2400" dirty="0"/>
          </a:p>
        </p:txBody>
      </p:sp>
      <p:pic>
        <p:nvPicPr>
          <p:cNvPr id="5" name="Picture 4">
            <a:extLst>
              <a:ext uri="{FF2B5EF4-FFF2-40B4-BE49-F238E27FC236}">
                <a16:creationId xmlns:a16="http://schemas.microsoft.com/office/drawing/2014/main" id="{6986F749-9284-11D2-E496-4F215A64D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2" name="Slide Number Placeholder 1">
            <a:extLst>
              <a:ext uri="{FF2B5EF4-FFF2-40B4-BE49-F238E27FC236}">
                <a16:creationId xmlns:a16="http://schemas.microsoft.com/office/drawing/2014/main" id="{245672BB-21D5-C689-170A-01FDFB0987D3}"/>
              </a:ext>
            </a:extLst>
          </p:cNvPr>
          <p:cNvSpPr>
            <a:spLocks noGrp="1"/>
          </p:cNvSpPr>
          <p:nvPr>
            <p:ph type="sldNum" sz="quarter" idx="12"/>
          </p:nvPr>
        </p:nvSpPr>
        <p:spPr/>
        <p:txBody>
          <a:bodyPr/>
          <a:lstStyle/>
          <a:p>
            <a:fld id="{7EFAC2F5-A98B-4B08-A895-DF091E8F58AA}" type="slidenum">
              <a:rPr lang="en-US" smtClean="0"/>
              <a:t>5</a:t>
            </a:fld>
            <a:r>
              <a:rPr lang="en-US" dirty="0"/>
              <a:t> of 23</a:t>
            </a:r>
          </a:p>
        </p:txBody>
      </p:sp>
    </p:spTree>
    <p:extLst>
      <p:ext uri="{BB962C8B-B14F-4D97-AF65-F5344CB8AC3E}">
        <p14:creationId xmlns:p14="http://schemas.microsoft.com/office/powerpoint/2010/main" val="857613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5175BC4-F8E9-B9EA-C11A-E60AC8E0DFE9}"/>
              </a:ext>
            </a:extLst>
          </p:cNvPr>
          <p:cNvSpPr/>
          <p:nvPr/>
        </p:nvSpPr>
        <p:spPr>
          <a:xfrm>
            <a:off x="4549640" y="3789260"/>
            <a:ext cx="2765561" cy="1863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B853BF-431C-051A-458C-CE08F817E402}"/>
              </a:ext>
            </a:extLst>
          </p:cNvPr>
          <p:cNvSpPr>
            <a:spLocks noGrp="1"/>
          </p:cNvSpPr>
          <p:nvPr>
            <p:ph type="title"/>
          </p:nvPr>
        </p:nvSpPr>
        <p:spPr/>
        <p:txBody>
          <a:bodyPr/>
          <a:lstStyle/>
          <a:p>
            <a:endParaRPr lang="en-US" dirty="0"/>
          </a:p>
        </p:txBody>
      </p:sp>
      <p:pic>
        <p:nvPicPr>
          <p:cNvPr id="4" name="Picture 3">
            <a:extLst>
              <a:ext uri="{FF2B5EF4-FFF2-40B4-BE49-F238E27FC236}">
                <a16:creationId xmlns:a16="http://schemas.microsoft.com/office/drawing/2014/main" id="{3BB36D10-8A57-184E-B780-F44FEAE0B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7" name="Plaque 6">
            <a:extLst>
              <a:ext uri="{FF2B5EF4-FFF2-40B4-BE49-F238E27FC236}">
                <a16:creationId xmlns:a16="http://schemas.microsoft.com/office/drawing/2014/main" id="{5F7A5C2F-1909-67D2-AC70-EC9D93E8C70B}"/>
              </a:ext>
            </a:extLst>
          </p:cNvPr>
          <p:cNvSpPr/>
          <p:nvPr/>
        </p:nvSpPr>
        <p:spPr>
          <a:xfrm>
            <a:off x="7315201" y="3429000"/>
            <a:ext cx="1802294" cy="91440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Motor</a:t>
            </a:r>
          </a:p>
          <a:p>
            <a:pPr algn="ctr"/>
            <a:r>
              <a:rPr lang="en-US" dirty="0"/>
              <a:t>2500Kw/690V</a:t>
            </a:r>
          </a:p>
          <a:p>
            <a:pPr algn="ctr"/>
            <a:endParaRPr lang="en-US" dirty="0"/>
          </a:p>
        </p:txBody>
      </p:sp>
      <p:sp>
        <p:nvSpPr>
          <p:cNvPr id="10" name="Plaque 9">
            <a:extLst>
              <a:ext uri="{FF2B5EF4-FFF2-40B4-BE49-F238E27FC236}">
                <a16:creationId xmlns:a16="http://schemas.microsoft.com/office/drawing/2014/main" id="{24A8B80E-DD8A-314C-5E99-9D27F1BEAD32}"/>
              </a:ext>
            </a:extLst>
          </p:cNvPr>
          <p:cNvSpPr/>
          <p:nvPr/>
        </p:nvSpPr>
        <p:spPr>
          <a:xfrm>
            <a:off x="2763080" y="3429000"/>
            <a:ext cx="1802294" cy="91440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Motor</a:t>
            </a:r>
          </a:p>
          <a:p>
            <a:pPr algn="ctr"/>
            <a:r>
              <a:rPr lang="en-US" dirty="0"/>
              <a:t>2500Kw/690V</a:t>
            </a:r>
          </a:p>
        </p:txBody>
      </p:sp>
      <p:sp>
        <p:nvSpPr>
          <p:cNvPr id="12" name="Flowchart: Direct Access Storage 11">
            <a:extLst>
              <a:ext uri="{FF2B5EF4-FFF2-40B4-BE49-F238E27FC236}">
                <a16:creationId xmlns:a16="http://schemas.microsoft.com/office/drawing/2014/main" id="{EC4AA20F-9DB8-42BF-971F-B89859553D68}"/>
              </a:ext>
            </a:extLst>
          </p:cNvPr>
          <p:cNvSpPr/>
          <p:nvPr/>
        </p:nvSpPr>
        <p:spPr>
          <a:xfrm>
            <a:off x="6732728" y="3653356"/>
            <a:ext cx="357805" cy="414130"/>
          </a:xfrm>
          <a:prstGeom prst="flowChartMagneticDrum">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3" name="Flowchart: Direct Access Storage 12">
            <a:extLst>
              <a:ext uri="{FF2B5EF4-FFF2-40B4-BE49-F238E27FC236}">
                <a16:creationId xmlns:a16="http://schemas.microsoft.com/office/drawing/2014/main" id="{C286E25D-A0C1-8E8A-9BC7-50BC11DA5FF5}"/>
              </a:ext>
            </a:extLst>
          </p:cNvPr>
          <p:cNvSpPr/>
          <p:nvPr/>
        </p:nvSpPr>
        <p:spPr>
          <a:xfrm>
            <a:off x="4721091" y="3679135"/>
            <a:ext cx="357805" cy="414130"/>
          </a:xfrm>
          <a:prstGeom prst="flowChartMagneticDrum">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6" name="Flowchart: Alternate Process 15">
            <a:extLst>
              <a:ext uri="{FF2B5EF4-FFF2-40B4-BE49-F238E27FC236}">
                <a16:creationId xmlns:a16="http://schemas.microsoft.com/office/drawing/2014/main" id="{CC9EF04E-DC8A-606E-0F43-A8A96392BC1F}"/>
              </a:ext>
            </a:extLst>
          </p:cNvPr>
          <p:cNvSpPr/>
          <p:nvPr/>
        </p:nvSpPr>
        <p:spPr>
          <a:xfrm>
            <a:off x="5204792" y="3403221"/>
            <a:ext cx="1382781" cy="914400"/>
          </a:xfrm>
          <a:prstGeom prst="flowChartAlternateProcess">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SHREDDER</a:t>
            </a:r>
          </a:p>
        </p:txBody>
      </p:sp>
      <p:sp>
        <p:nvSpPr>
          <p:cNvPr id="17" name="Flowchart: Manual Operation 16">
            <a:extLst>
              <a:ext uri="{FF2B5EF4-FFF2-40B4-BE49-F238E27FC236}">
                <a16:creationId xmlns:a16="http://schemas.microsoft.com/office/drawing/2014/main" id="{1708F43A-A487-8BE1-A703-BAA5CDAB11CB}"/>
              </a:ext>
            </a:extLst>
          </p:cNvPr>
          <p:cNvSpPr/>
          <p:nvPr/>
        </p:nvSpPr>
        <p:spPr>
          <a:xfrm>
            <a:off x="4850296" y="2626346"/>
            <a:ext cx="2115506" cy="802654"/>
          </a:xfrm>
          <a:prstGeom prst="flowChartManualOperati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3DEE6A1-273A-C121-FC43-86A5EEF14D12}"/>
              </a:ext>
            </a:extLst>
          </p:cNvPr>
          <p:cNvSpPr/>
          <p:nvPr/>
        </p:nvSpPr>
        <p:spPr>
          <a:xfrm>
            <a:off x="9880116" y="2768842"/>
            <a:ext cx="991139" cy="20408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95000"/>
                    <a:lumOff val="5000"/>
                  </a:schemeClr>
                </a:solidFill>
              </a:rPr>
              <a:t>SLAVE</a:t>
            </a:r>
          </a:p>
          <a:p>
            <a:pPr algn="ctr"/>
            <a:r>
              <a:rPr lang="en-US" dirty="0">
                <a:solidFill>
                  <a:schemeClr val="tx1">
                    <a:lumMod val="95000"/>
                    <a:lumOff val="5000"/>
                  </a:schemeClr>
                </a:solidFill>
              </a:rPr>
              <a:t>VFD</a:t>
            </a:r>
          </a:p>
          <a:p>
            <a:pPr algn="ctr"/>
            <a:r>
              <a:rPr lang="en-US" dirty="0">
                <a:solidFill>
                  <a:schemeClr val="tx1">
                    <a:lumMod val="95000"/>
                    <a:lumOff val="5000"/>
                  </a:schemeClr>
                </a:solidFill>
              </a:rPr>
              <a:t>3400</a:t>
            </a:r>
          </a:p>
          <a:p>
            <a:pPr algn="ctr"/>
            <a:r>
              <a:rPr lang="en-US" dirty="0">
                <a:solidFill>
                  <a:schemeClr val="tx1">
                    <a:lumMod val="95000"/>
                    <a:lumOff val="5000"/>
                  </a:schemeClr>
                </a:solidFill>
              </a:rPr>
              <a:t>KVA</a:t>
            </a:r>
          </a:p>
          <a:p>
            <a:pPr algn="ctr"/>
            <a:endParaRPr lang="en-US" dirty="0"/>
          </a:p>
        </p:txBody>
      </p:sp>
      <p:sp>
        <p:nvSpPr>
          <p:cNvPr id="22" name="Rectangle 21">
            <a:extLst>
              <a:ext uri="{FF2B5EF4-FFF2-40B4-BE49-F238E27FC236}">
                <a16:creationId xmlns:a16="http://schemas.microsoft.com/office/drawing/2014/main" id="{A21A2631-5566-B1B2-036F-5EE0743B65D1}"/>
              </a:ext>
            </a:extLst>
          </p:cNvPr>
          <p:cNvSpPr/>
          <p:nvPr/>
        </p:nvSpPr>
        <p:spPr>
          <a:xfrm>
            <a:off x="1105895" y="2757117"/>
            <a:ext cx="991139" cy="20408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95000"/>
                    <a:lumOff val="5000"/>
                  </a:schemeClr>
                </a:solidFill>
              </a:rPr>
              <a:t>MASTERVFD</a:t>
            </a:r>
          </a:p>
          <a:p>
            <a:pPr algn="ctr"/>
            <a:r>
              <a:rPr lang="en-US" dirty="0">
                <a:solidFill>
                  <a:schemeClr val="tx1">
                    <a:lumMod val="95000"/>
                    <a:lumOff val="5000"/>
                  </a:schemeClr>
                </a:solidFill>
              </a:rPr>
              <a:t>3400</a:t>
            </a:r>
          </a:p>
          <a:p>
            <a:pPr algn="ctr"/>
            <a:r>
              <a:rPr lang="en-US" dirty="0">
                <a:solidFill>
                  <a:schemeClr val="tx1">
                    <a:lumMod val="95000"/>
                    <a:lumOff val="5000"/>
                  </a:schemeClr>
                </a:solidFill>
              </a:rPr>
              <a:t>KVA</a:t>
            </a:r>
          </a:p>
          <a:p>
            <a:pPr algn="ctr"/>
            <a:endParaRPr lang="en-US" dirty="0"/>
          </a:p>
        </p:txBody>
      </p:sp>
      <p:sp>
        <p:nvSpPr>
          <p:cNvPr id="27" name="Flowchart: Process 26">
            <a:extLst>
              <a:ext uri="{FF2B5EF4-FFF2-40B4-BE49-F238E27FC236}">
                <a16:creationId xmlns:a16="http://schemas.microsoft.com/office/drawing/2014/main" id="{A8A0826C-E9D2-BD43-2A30-34D51CB568C3}"/>
              </a:ext>
            </a:extLst>
          </p:cNvPr>
          <p:cNvSpPr/>
          <p:nvPr/>
        </p:nvSpPr>
        <p:spPr>
          <a:xfrm>
            <a:off x="1736035" y="2014330"/>
            <a:ext cx="8507895" cy="4571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Arrow: Left 27">
            <a:extLst>
              <a:ext uri="{FF2B5EF4-FFF2-40B4-BE49-F238E27FC236}">
                <a16:creationId xmlns:a16="http://schemas.microsoft.com/office/drawing/2014/main" id="{E0C49BD3-471A-CCEF-7ED4-E5EC7D238EE6}"/>
              </a:ext>
            </a:extLst>
          </p:cNvPr>
          <p:cNvSpPr/>
          <p:nvPr/>
        </p:nvSpPr>
        <p:spPr>
          <a:xfrm>
            <a:off x="8322365" y="3105357"/>
            <a:ext cx="1557751" cy="200611"/>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9" name="Arrow: Right 28">
            <a:extLst>
              <a:ext uri="{FF2B5EF4-FFF2-40B4-BE49-F238E27FC236}">
                <a16:creationId xmlns:a16="http://schemas.microsoft.com/office/drawing/2014/main" id="{5E9FB74B-07CF-8B0E-352A-929300F983AF}"/>
              </a:ext>
            </a:extLst>
          </p:cNvPr>
          <p:cNvSpPr/>
          <p:nvPr/>
        </p:nvSpPr>
        <p:spPr>
          <a:xfrm>
            <a:off x="2097035" y="3059639"/>
            <a:ext cx="1612950" cy="200610"/>
          </a:xfrm>
          <a:prstGeom prst="right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FC6C8E6F-C3BC-021E-470B-A701C8CE9B8E}"/>
              </a:ext>
            </a:extLst>
          </p:cNvPr>
          <p:cNvSpPr/>
          <p:nvPr/>
        </p:nvSpPr>
        <p:spPr>
          <a:xfrm>
            <a:off x="3207027" y="3020744"/>
            <a:ext cx="914400" cy="408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F23A2628-BF19-CDAC-5EC3-4EE5B1EDF335}"/>
              </a:ext>
            </a:extLst>
          </p:cNvPr>
          <p:cNvSpPr/>
          <p:nvPr/>
        </p:nvSpPr>
        <p:spPr>
          <a:xfrm>
            <a:off x="7729641" y="3027673"/>
            <a:ext cx="914400" cy="408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45F603D4-CD34-5BEF-5B50-F53D5F02E344}"/>
              </a:ext>
            </a:extLst>
          </p:cNvPr>
          <p:cNvSpPr/>
          <p:nvPr/>
        </p:nvSpPr>
        <p:spPr>
          <a:xfrm>
            <a:off x="1736035" y="2030141"/>
            <a:ext cx="45719" cy="738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1099EA71-E4B5-E27F-7CE6-1FE917074670}"/>
              </a:ext>
            </a:extLst>
          </p:cNvPr>
          <p:cNvSpPr/>
          <p:nvPr/>
        </p:nvSpPr>
        <p:spPr>
          <a:xfrm>
            <a:off x="10221070" y="2030130"/>
            <a:ext cx="45719" cy="738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2FC542A8-D260-93E1-8EA6-B7C4455DBACD}"/>
              </a:ext>
            </a:extLst>
          </p:cNvPr>
          <p:cNvSpPr/>
          <p:nvPr/>
        </p:nvSpPr>
        <p:spPr>
          <a:xfrm>
            <a:off x="4899993" y="1859605"/>
            <a:ext cx="1784202" cy="40648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Soft Link</a:t>
            </a:r>
          </a:p>
        </p:txBody>
      </p:sp>
      <p:sp>
        <p:nvSpPr>
          <p:cNvPr id="36" name="Cross 35">
            <a:extLst>
              <a:ext uri="{FF2B5EF4-FFF2-40B4-BE49-F238E27FC236}">
                <a16:creationId xmlns:a16="http://schemas.microsoft.com/office/drawing/2014/main" id="{D12BEEA4-F959-98EA-3128-2B11F68C9952}"/>
              </a:ext>
            </a:extLst>
          </p:cNvPr>
          <p:cNvSpPr/>
          <p:nvPr/>
        </p:nvSpPr>
        <p:spPr>
          <a:xfrm>
            <a:off x="922290" y="5047243"/>
            <a:ext cx="1358347" cy="806044"/>
          </a:xfrm>
          <a:prstGeom prst="plus">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tx1">
                    <a:lumMod val="95000"/>
                    <a:lumOff val="5000"/>
                  </a:schemeClr>
                </a:solidFill>
              </a:rPr>
              <a:t>11KV/690V</a:t>
            </a:r>
          </a:p>
        </p:txBody>
      </p:sp>
      <p:sp>
        <p:nvSpPr>
          <p:cNvPr id="38" name="Rectangle 37">
            <a:extLst>
              <a:ext uri="{FF2B5EF4-FFF2-40B4-BE49-F238E27FC236}">
                <a16:creationId xmlns:a16="http://schemas.microsoft.com/office/drawing/2014/main" id="{968D9DCC-E6D1-1D9A-9DD5-3C09446089A7}"/>
              </a:ext>
            </a:extLst>
          </p:cNvPr>
          <p:cNvSpPr/>
          <p:nvPr/>
        </p:nvSpPr>
        <p:spPr>
          <a:xfrm>
            <a:off x="1601463" y="4797952"/>
            <a:ext cx="134572" cy="24929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E0C305F-A590-7DF3-5841-CAB760AB3DC5}"/>
              </a:ext>
            </a:extLst>
          </p:cNvPr>
          <p:cNvSpPr/>
          <p:nvPr/>
        </p:nvSpPr>
        <p:spPr>
          <a:xfrm>
            <a:off x="10266789" y="4819968"/>
            <a:ext cx="134572" cy="24929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40" name="Cross 39">
            <a:extLst>
              <a:ext uri="{FF2B5EF4-FFF2-40B4-BE49-F238E27FC236}">
                <a16:creationId xmlns:a16="http://schemas.microsoft.com/office/drawing/2014/main" id="{16905D15-46FB-E968-616E-75CF89C077A7}"/>
              </a:ext>
            </a:extLst>
          </p:cNvPr>
          <p:cNvSpPr/>
          <p:nvPr/>
        </p:nvSpPr>
        <p:spPr>
          <a:xfrm>
            <a:off x="9696511" y="5044218"/>
            <a:ext cx="1358347" cy="806044"/>
          </a:xfrm>
          <a:prstGeom prst="plus">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solidFill>
                  <a:schemeClr val="tx1">
                    <a:lumMod val="95000"/>
                    <a:lumOff val="5000"/>
                  </a:schemeClr>
                </a:solidFill>
              </a:rPr>
              <a:t>11KV/690V</a:t>
            </a:r>
          </a:p>
        </p:txBody>
      </p:sp>
      <p:sp>
        <p:nvSpPr>
          <p:cNvPr id="43" name="Content Placeholder 42">
            <a:extLst>
              <a:ext uri="{FF2B5EF4-FFF2-40B4-BE49-F238E27FC236}">
                <a16:creationId xmlns:a16="http://schemas.microsoft.com/office/drawing/2014/main" id="{CDAC08CC-F2BA-2571-3F70-AC571889D3DA}"/>
              </a:ext>
            </a:extLst>
          </p:cNvPr>
          <p:cNvSpPr>
            <a:spLocks noGrp="1"/>
          </p:cNvSpPr>
          <p:nvPr>
            <p:ph idx="1"/>
          </p:nvPr>
        </p:nvSpPr>
        <p:spPr/>
        <p:txBody>
          <a:bodyPr/>
          <a:lstStyle/>
          <a:p>
            <a:endParaRPr lang="en-US" dirty="0"/>
          </a:p>
        </p:txBody>
      </p:sp>
      <p:sp>
        <p:nvSpPr>
          <p:cNvPr id="3" name="Slide Number Placeholder 2">
            <a:extLst>
              <a:ext uri="{FF2B5EF4-FFF2-40B4-BE49-F238E27FC236}">
                <a16:creationId xmlns:a16="http://schemas.microsoft.com/office/drawing/2014/main" id="{E4C0E097-6B3E-E554-DE51-7BED095C6556}"/>
              </a:ext>
            </a:extLst>
          </p:cNvPr>
          <p:cNvSpPr>
            <a:spLocks noGrp="1"/>
          </p:cNvSpPr>
          <p:nvPr>
            <p:ph type="sldNum" sz="quarter" idx="12"/>
          </p:nvPr>
        </p:nvSpPr>
        <p:spPr/>
        <p:txBody>
          <a:bodyPr/>
          <a:lstStyle/>
          <a:p>
            <a:fld id="{7EFAC2F5-A98B-4B08-A895-DF091E8F58AA}" type="slidenum">
              <a:rPr lang="en-US" smtClean="0"/>
              <a:t>6</a:t>
            </a:fld>
            <a:r>
              <a:rPr lang="en-US" dirty="0"/>
              <a:t> of 23</a:t>
            </a:r>
          </a:p>
        </p:txBody>
      </p:sp>
    </p:spTree>
    <p:extLst>
      <p:ext uri="{BB962C8B-B14F-4D97-AF65-F5344CB8AC3E}">
        <p14:creationId xmlns:p14="http://schemas.microsoft.com/office/powerpoint/2010/main" val="916190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5699-6DE0-9CAB-A86E-787B5AB36BB0}"/>
              </a:ext>
            </a:extLst>
          </p:cNvPr>
          <p:cNvSpPr>
            <a:spLocks noGrp="1"/>
          </p:cNvSpPr>
          <p:nvPr>
            <p:ph type="title"/>
          </p:nvPr>
        </p:nvSpPr>
        <p:spPr/>
        <p:txBody>
          <a:bodyPr>
            <a:normAutofit/>
          </a:bodyPr>
          <a:lstStyle/>
          <a:p>
            <a:pPr algn="ctr"/>
            <a:r>
              <a:rPr lang="en-US" sz="2800" b="1" dirty="0">
                <a:latin typeface="Arial Black" panose="020B0A04020102020204" pitchFamily="34" charset="0"/>
              </a:rPr>
              <a:t>Mills House Motors &amp; Steam Turbine comparison</a:t>
            </a:r>
            <a:br>
              <a:rPr lang="en-US" sz="2800" b="1" dirty="0">
                <a:latin typeface="Arial Black" panose="020B0A04020102020204" pitchFamily="34" charset="0"/>
              </a:rPr>
            </a:br>
            <a:br>
              <a:rPr lang="en-US" sz="2800" b="1" dirty="0">
                <a:latin typeface="Arial Black" panose="020B0A04020102020204" pitchFamily="34" charset="0"/>
              </a:rPr>
            </a:br>
            <a:r>
              <a:rPr lang="en-US" sz="2800" b="1" dirty="0">
                <a:latin typeface="Arial Black" panose="020B0A04020102020204" pitchFamily="34" charset="0"/>
              </a:rPr>
              <a:t> </a:t>
            </a:r>
          </a:p>
        </p:txBody>
      </p:sp>
      <p:pic>
        <p:nvPicPr>
          <p:cNvPr id="5" name="Picture 4">
            <a:extLst>
              <a:ext uri="{FF2B5EF4-FFF2-40B4-BE49-F238E27FC236}">
                <a16:creationId xmlns:a16="http://schemas.microsoft.com/office/drawing/2014/main" id="{799C3B31-8106-E6C1-2C99-82CB21113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3" name="Slide Number Placeholder 2">
            <a:extLst>
              <a:ext uri="{FF2B5EF4-FFF2-40B4-BE49-F238E27FC236}">
                <a16:creationId xmlns:a16="http://schemas.microsoft.com/office/drawing/2014/main" id="{E026F0EF-8340-068D-7B36-3D486A7FDC96}"/>
              </a:ext>
            </a:extLst>
          </p:cNvPr>
          <p:cNvSpPr>
            <a:spLocks noGrp="1"/>
          </p:cNvSpPr>
          <p:nvPr>
            <p:ph type="sldNum" sz="quarter" idx="12"/>
          </p:nvPr>
        </p:nvSpPr>
        <p:spPr/>
        <p:txBody>
          <a:bodyPr/>
          <a:lstStyle/>
          <a:p>
            <a:fld id="{7EFAC2F5-A98B-4B08-A895-DF091E8F58AA}" type="slidenum">
              <a:rPr lang="en-US" smtClean="0"/>
              <a:t>7</a:t>
            </a:fld>
            <a:r>
              <a:rPr lang="en-US" dirty="0"/>
              <a:t> of 23</a:t>
            </a:r>
          </a:p>
        </p:txBody>
      </p:sp>
      <p:graphicFrame>
        <p:nvGraphicFramePr>
          <p:cNvPr id="17" name="Content Placeholder 16">
            <a:extLst>
              <a:ext uri="{FF2B5EF4-FFF2-40B4-BE49-F238E27FC236}">
                <a16:creationId xmlns:a16="http://schemas.microsoft.com/office/drawing/2014/main" id="{7D04E154-5443-5FC8-A8AF-8C59AA94A857}"/>
              </a:ext>
            </a:extLst>
          </p:cNvPr>
          <p:cNvGraphicFramePr>
            <a:graphicFrameLocks noGrp="1"/>
          </p:cNvGraphicFramePr>
          <p:nvPr>
            <p:ph idx="1"/>
            <p:extLst>
              <p:ext uri="{D42A27DB-BD31-4B8C-83A1-F6EECF244321}">
                <p14:modId xmlns:p14="http://schemas.microsoft.com/office/powerpoint/2010/main" val="2685318038"/>
              </p:ext>
            </p:extLst>
          </p:nvPr>
        </p:nvGraphicFramePr>
        <p:xfrm>
          <a:off x="484909" y="1738496"/>
          <a:ext cx="11097491" cy="4617856"/>
        </p:xfrm>
        <a:graphic>
          <a:graphicData uri="http://schemas.openxmlformats.org/drawingml/2006/table">
            <a:tbl>
              <a:tblPr/>
              <a:tblGrid>
                <a:gridCol w="5131683">
                  <a:extLst>
                    <a:ext uri="{9D8B030D-6E8A-4147-A177-3AD203B41FA5}">
                      <a16:colId xmlns:a16="http://schemas.microsoft.com/office/drawing/2014/main" val="3278203335"/>
                    </a:ext>
                  </a:extLst>
                </a:gridCol>
                <a:gridCol w="2121580">
                  <a:extLst>
                    <a:ext uri="{9D8B030D-6E8A-4147-A177-3AD203B41FA5}">
                      <a16:colId xmlns:a16="http://schemas.microsoft.com/office/drawing/2014/main" val="2309055255"/>
                    </a:ext>
                  </a:extLst>
                </a:gridCol>
                <a:gridCol w="1903981">
                  <a:extLst>
                    <a:ext uri="{9D8B030D-6E8A-4147-A177-3AD203B41FA5}">
                      <a16:colId xmlns:a16="http://schemas.microsoft.com/office/drawing/2014/main" val="749584742"/>
                    </a:ext>
                  </a:extLst>
                </a:gridCol>
                <a:gridCol w="1940247">
                  <a:extLst>
                    <a:ext uri="{9D8B030D-6E8A-4147-A177-3AD203B41FA5}">
                      <a16:colId xmlns:a16="http://schemas.microsoft.com/office/drawing/2014/main" val="2424294876"/>
                    </a:ext>
                  </a:extLst>
                </a:gridCol>
              </a:tblGrid>
              <a:tr h="281357">
                <a:tc>
                  <a:txBody>
                    <a:bodyPr/>
                    <a:lstStyle/>
                    <a:p>
                      <a:pPr algn="l" fontAlgn="ctr"/>
                      <a:r>
                        <a:rPr lang="en-US" sz="1100" b="1" i="0" u="none" strike="noStrike">
                          <a:solidFill>
                            <a:srgbClr val="000000"/>
                          </a:solidFill>
                          <a:effectLst/>
                          <a:latin typeface="Calibri" panose="020F0502020204030204" pitchFamily="34" charset="0"/>
                        </a:rPr>
                        <a:t>Plant Capacity</a:t>
                      </a:r>
                    </a:p>
                  </a:txBody>
                  <a:tcPr marL="9157" marR="9157" marT="9157"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gridSpan="2">
                  <a:txBody>
                    <a:bodyPr/>
                    <a:lstStyle/>
                    <a:p>
                      <a:pPr algn="l" fontAlgn="ctr"/>
                      <a:r>
                        <a:rPr lang="en-US" sz="1100" b="1" i="0" u="none" strike="noStrike">
                          <a:solidFill>
                            <a:srgbClr val="000000"/>
                          </a:solidFill>
                          <a:effectLst/>
                          <a:latin typeface="Calibri" panose="020F0502020204030204" pitchFamily="34" charset="0"/>
                        </a:rPr>
                        <a:t>16000 TCD/666.66 TPH</a:t>
                      </a:r>
                    </a:p>
                  </a:txBody>
                  <a:tcPr marL="9157" marR="9157" marT="9157" marB="0" anchor="ctr">
                    <a:lnL>
                      <a:noFill/>
                    </a:lnL>
                    <a:lnR>
                      <a:noFill/>
                    </a:lnR>
                    <a:lnT>
                      <a:noFill/>
                    </a:lnT>
                    <a:lnB>
                      <a:noFill/>
                    </a:lnB>
                  </a:tcPr>
                </a:tc>
                <a:tc hMerge="1">
                  <a:txBody>
                    <a:bodyPr/>
                    <a:lstStyle/>
                    <a:p>
                      <a:endParaRPr lang="en-US"/>
                    </a:p>
                  </a:txBody>
                  <a:tcPr/>
                </a:tc>
                <a:tc>
                  <a:txBody>
                    <a:bodyPr/>
                    <a:lstStyle/>
                    <a:p>
                      <a:pPr algn="l" fontAlgn="b"/>
                      <a:r>
                        <a:rPr lang="en-US" sz="1100" b="1" i="0" u="none" strike="noStrike">
                          <a:solidFill>
                            <a:srgbClr val="000000"/>
                          </a:solidFill>
                          <a:effectLst/>
                          <a:latin typeface="Calibri" panose="020F0502020204030204" pitchFamily="34" charset="0"/>
                        </a:rPr>
                        <a:t> </a:t>
                      </a:r>
                    </a:p>
                  </a:txBody>
                  <a:tcPr marL="9157" marR="9157" marT="9157" marB="0" anchor="b">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76969025"/>
                  </a:ext>
                </a:extLst>
              </a:tr>
              <a:tr h="200970">
                <a:tc>
                  <a:txBody>
                    <a:bodyPr/>
                    <a:lstStyle/>
                    <a:p>
                      <a:pPr algn="l" fontAlgn="b"/>
                      <a:r>
                        <a:rPr lang="en-US" sz="1100" b="1" i="0" u="none" strike="noStrike">
                          <a:solidFill>
                            <a:srgbClr val="000000"/>
                          </a:solidFill>
                          <a:effectLst/>
                          <a:latin typeface="Calibri" panose="020F0502020204030204" pitchFamily="34" charset="0"/>
                        </a:rPr>
                        <a:t>% Cane</a:t>
                      </a:r>
                    </a:p>
                  </a:txBody>
                  <a:tcPr marL="9157" marR="9157" marT="9157" marB="0" anchor="b">
                    <a:lnL w="25400" cap="flat" cmpd="dbl" algn="ctr">
                      <a:solidFill>
                        <a:srgbClr val="000000"/>
                      </a:solidFill>
                      <a:prstDash val="solid"/>
                      <a:round/>
                      <a:headEnd type="none" w="med" len="med"/>
                      <a:tailEnd type="none" w="med" len="med"/>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38</a:t>
                      </a:r>
                    </a:p>
                  </a:txBody>
                  <a:tcPr marL="9157" marR="9157" marT="9157"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157" marR="9157" marT="9157" marB="0" anchor="b">
                    <a:lnL>
                      <a:noFill/>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9157" marR="9157" marT="9157" marB="0" anchor="b">
                    <a:lnL>
                      <a:noFill/>
                    </a:lnL>
                    <a:lnR w="2540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89432121"/>
                  </a:ext>
                </a:extLst>
              </a:tr>
              <a:tr h="200970">
                <a:tc>
                  <a:txBody>
                    <a:bodyPr/>
                    <a:lstStyle/>
                    <a:p>
                      <a:pPr algn="l" fontAlgn="b"/>
                      <a:r>
                        <a:rPr lang="en-US" sz="1100" b="1" i="0" u="none" strike="noStrike">
                          <a:solidFill>
                            <a:srgbClr val="000000"/>
                          </a:solidFill>
                          <a:effectLst/>
                          <a:latin typeface="Calibri" panose="020F0502020204030204" pitchFamily="34" charset="0"/>
                        </a:rPr>
                        <a:t>Process Steam </a:t>
                      </a:r>
                    </a:p>
                  </a:txBody>
                  <a:tcPr marL="9157" marR="9157" marT="9157" marB="0" anchor="b">
                    <a:lnL w="25400" cap="flat" cmpd="dbl" algn="ctr">
                      <a:solidFill>
                        <a:srgbClr val="000000"/>
                      </a:solidFill>
                      <a:prstDash val="solid"/>
                      <a:round/>
                      <a:headEnd type="none" w="med" len="med"/>
                      <a:tailEnd type="none" w="med" len="med"/>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253 TPH</a:t>
                      </a:r>
                    </a:p>
                  </a:txBody>
                  <a:tcPr marL="9157" marR="9157" marT="9157"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157" marR="9157" marT="9157" marB="0" anchor="b">
                    <a:lnL>
                      <a:noFill/>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9157" marR="9157" marT="9157" marB="0" anchor="b">
                    <a:lnL>
                      <a:noFill/>
                    </a:lnL>
                    <a:lnR w="2540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14970559"/>
                  </a:ext>
                </a:extLst>
              </a:tr>
              <a:tr h="200970">
                <a:tc>
                  <a:txBody>
                    <a:bodyPr/>
                    <a:lstStyle/>
                    <a:p>
                      <a:pPr algn="l" fontAlgn="b"/>
                      <a:r>
                        <a:rPr lang="en-US" sz="1100" b="1" i="0" u="none" strike="noStrike">
                          <a:solidFill>
                            <a:srgbClr val="000000"/>
                          </a:solidFill>
                          <a:effectLst/>
                          <a:latin typeface="Calibri" panose="020F0502020204030204" pitchFamily="34" charset="0"/>
                        </a:rPr>
                        <a:t>Power requirement</a:t>
                      </a:r>
                    </a:p>
                  </a:txBody>
                  <a:tcPr marL="9157" marR="9157" marT="9157" marB="0" anchor="b">
                    <a:lnL w="25400" cap="flat" cmpd="dbl" algn="ctr">
                      <a:solidFill>
                        <a:srgbClr val="000000"/>
                      </a:solidFill>
                      <a:prstDash val="solid"/>
                      <a:round/>
                      <a:headEnd type="none" w="med" len="med"/>
                      <a:tailEnd type="none" w="med" len="med"/>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16 MW</a:t>
                      </a:r>
                    </a:p>
                  </a:txBody>
                  <a:tcPr marL="9157" marR="9157" marT="9157"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157" marR="9157" marT="9157" marB="0" anchor="b">
                    <a:lnL>
                      <a:noFill/>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9157" marR="9157" marT="9157" marB="0" anchor="b">
                    <a:lnL>
                      <a:noFill/>
                    </a:lnL>
                    <a:lnR w="2540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74635585"/>
                  </a:ext>
                </a:extLst>
              </a:tr>
              <a:tr h="200970">
                <a:tc>
                  <a:txBody>
                    <a:bodyPr/>
                    <a:lstStyle/>
                    <a:p>
                      <a:pPr algn="l" fontAlgn="b"/>
                      <a:r>
                        <a:rPr lang="en-US" sz="1100" b="1" i="0" u="none" strike="noStrike">
                          <a:solidFill>
                            <a:srgbClr val="000000"/>
                          </a:solidFill>
                          <a:effectLst/>
                          <a:latin typeface="Calibri" panose="020F0502020204030204" pitchFamily="34" charset="0"/>
                        </a:rPr>
                        <a:t>Bagasse to Steam Factor</a:t>
                      </a:r>
                    </a:p>
                  </a:txBody>
                  <a:tcPr marL="9157" marR="9157" marT="9157" marB="0" anchor="b">
                    <a:lnL w="25400" cap="flat" cmpd="dbl" algn="ctr">
                      <a:solidFill>
                        <a:srgbClr val="000000"/>
                      </a:solidFill>
                      <a:prstDash val="solid"/>
                      <a:round/>
                      <a:headEnd type="none" w="med" len="med"/>
                      <a:tailEnd type="none" w="med" len="med"/>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2.15</a:t>
                      </a:r>
                    </a:p>
                  </a:txBody>
                  <a:tcPr marL="9157" marR="9157" marT="9157"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157" marR="9157" marT="9157" marB="0" anchor="b">
                    <a:lnL>
                      <a:noFill/>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 </a:t>
                      </a:r>
                    </a:p>
                  </a:txBody>
                  <a:tcPr marL="9157" marR="9157" marT="9157" marB="0" anchor="b">
                    <a:lnL>
                      <a:noFill/>
                    </a:lnL>
                    <a:lnR w="2540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03153214"/>
                  </a:ext>
                </a:extLst>
              </a:tr>
              <a:tr h="211018">
                <a:tc>
                  <a:txBody>
                    <a:bodyPr/>
                    <a:lstStyle/>
                    <a:p>
                      <a:pPr algn="l" fontAlgn="b"/>
                      <a:r>
                        <a:rPr lang="en-US" sz="1100" b="0" i="0" u="none" strike="noStrike">
                          <a:solidFill>
                            <a:srgbClr val="000000"/>
                          </a:solidFill>
                          <a:effectLst/>
                          <a:latin typeface="Calibri" panose="020F0502020204030204" pitchFamily="34" charset="0"/>
                        </a:rPr>
                        <a:t> </a:t>
                      </a:r>
                    </a:p>
                  </a:txBody>
                  <a:tcPr marL="9157" marR="9157" marT="9157" marB="0" anchor="b">
                    <a:lnL w="25400" cap="flat" cmpd="dbl"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9157" marR="9157" marT="915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9157" marR="9157" marT="915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 </a:t>
                      </a:r>
                    </a:p>
                  </a:txBody>
                  <a:tcPr marL="9157" marR="9157" marT="9157" marB="0" anchor="b">
                    <a:lnL>
                      <a:noFill/>
                    </a:lnL>
                    <a:lnR w="25400" cap="flat" cmpd="dbl"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1983124"/>
                  </a:ext>
                </a:extLst>
              </a:tr>
              <a:tr h="211018">
                <a:tc>
                  <a:txBody>
                    <a:bodyPr/>
                    <a:lstStyle/>
                    <a:p>
                      <a:pPr algn="l" fontAlgn="b"/>
                      <a:r>
                        <a:rPr lang="en-US" sz="1100" b="0" i="0" u="none" strike="noStrike">
                          <a:solidFill>
                            <a:srgbClr val="000000"/>
                          </a:solidFill>
                          <a:effectLst/>
                          <a:latin typeface="Calibri" panose="020F0502020204030204" pitchFamily="34" charset="0"/>
                        </a:rPr>
                        <a:t> </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Electric Drive</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Steam Drive</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200" b="1" i="0" u="none" strike="noStrike">
                          <a:solidFill>
                            <a:srgbClr val="000000"/>
                          </a:solidFill>
                          <a:effectLst/>
                          <a:latin typeface="Calibri" panose="020F0502020204030204" pitchFamily="34" charset="0"/>
                        </a:rPr>
                        <a:t>Electric Drive</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27760536"/>
                  </a:ext>
                </a:extLst>
              </a:tr>
              <a:tr h="200970">
                <a:tc>
                  <a:txBody>
                    <a:bodyPr/>
                    <a:lstStyle/>
                    <a:p>
                      <a:pPr algn="l" fontAlgn="b"/>
                      <a:r>
                        <a:rPr lang="en-US" sz="1100" b="0" i="0" u="none" strike="noStrike">
                          <a:solidFill>
                            <a:srgbClr val="000000"/>
                          </a:solidFill>
                          <a:effectLst/>
                          <a:latin typeface="Calibri" panose="020F0502020204030204" pitchFamily="34" charset="0"/>
                        </a:rPr>
                        <a:t>Boiler Parameters</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110 bar/550 C</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25 bar/350 C</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25 bar/350 C</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250673840"/>
                  </a:ext>
                </a:extLst>
              </a:tr>
              <a:tr h="200970">
                <a:tc>
                  <a:txBody>
                    <a:bodyPr/>
                    <a:lstStyle/>
                    <a:p>
                      <a:pPr algn="l" fontAlgn="b"/>
                      <a:r>
                        <a:rPr lang="en-US" sz="1100" b="0" i="0" u="none" strike="noStrike">
                          <a:solidFill>
                            <a:srgbClr val="000000"/>
                          </a:solidFill>
                          <a:effectLst/>
                          <a:latin typeface="Calibri" panose="020F0502020204030204" pitchFamily="34" charset="0"/>
                        </a:rPr>
                        <a:t>Steam Against Power (TPH)</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104</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229</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160</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64530527"/>
                  </a:ext>
                </a:extLst>
              </a:tr>
              <a:tr h="200970">
                <a:tc>
                  <a:txBody>
                    <a:bodyPr/>
                    <a:lstStyle/>
                    <a:p>
                      <a:pPr algn="l" fontAlgn="b"/>
                      <a:r>
                        <a:rPr lang="en-US" sz="1100" b="0" i="0" u="none" strike="noStrike">
                          <a:solidFill>
                            <a:srgbClr val="000000"/>
                          </a:solidFill>
                          <a:effectLst/>
                          <a:latin typeface="Calibri" panose="020F0502020204030204" pitchFamily="34" charset="0"/>
                        </a:rPr>
                        <a:t>Make Up Steam Required</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149</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24</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93</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418098840"/>
                  </a:ext>
                </a:extLst>
              </a:tr>
              <a:tr h="200970">
                <a:tc>
                  <a:txBody>
                    <a:bodyPr/>
                    <a:lstStyle/>
                    <a:p>
                      <a:pPr algn="l" fontAlgn="b"/>
                      <a:r>
                        <a:rPr lang="en-US" sz="1100" b="0" i="0" u="none" strike="noStrike">
                          <a:solidFill>
                            <a:srgbClr val="000000"/>
                          </a:solidFill>
                          <a:effectLst/>
                          <a:latin typeface="Calibri" panose="020F0502020204030204" pitchFamily="34" charset="0"/>
                        </a:rPr>
                        <a:t>Steam against PRDS 1.2 bar/135 C (TPH)</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41.6</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4.8</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18.6</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41686936"/>
                  </a:ext>
                </a:extLst>
              </a:tr>
              <a:tr h="200970">
                <a:tc>
                  <a:txBody>
                    <a:bodyPr/>
                    <a:lstStyle/>
                    <a:p>
                      <a:pPr algn="l" fontAlgn="b"/>
                      <a:r>
                        <a:rPr lang="en-US" sz="1100" b="0" i="0" u="none" strike="noStrike">
                          <a:solidFill>
                            <a:srgbClr val="000000"/>
                          </a:solidFill>
                          <a:effectLst/>
                          <a:latin typeface="Calibri" panose="020F0502020204030204" pitchFamily="34" charset="0"/>
                        </a:rPr>
                        <a:t>Bagasse Saved Excluding Losses (TPH)</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19.35</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2.23</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8.65</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790958856"/>
                  </a:ext>
                </a:extLst>
              </a:tr>
              <a:tr h="200970">
                <a:tc>
                  <a:txBody>
                    <a:bodyPr/>
                    <a:lstStyle/>
                    <a:p>
                      <a:pPr algn="l" fontAlgn="b"/>
                      <a:r>
                        <a:rPr lang="en-US" sz="1100" b="0" i="0" u="none" strike="noStrike">
                          <a:solidFill>
                            <a:srgbClr val="000000"/>
                          </a:solidFill>
                          <a:effectLst/>
                          <a:latin typeface="Calibri" panose="020F0502020204030204" pitchFamily="34" charset="0"/>
                        </a:rPr>
                        <a:t>Bagasse Saved Excluding Losses (Day)</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464.37</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53.58</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207.63</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64821350"/>
                  </a:ext>
                </a:extLst>
              </a:tr>
              <a:tr h="200970">
                <a:tc>
                  <a:txBody>
                    <a:bodyPr/>
                    <a:lstStyle/>
                    <a:p>
                      <a:pPr algn="l" fontAlgn="b"/>
                      <a:r>
                        <a:rPr lang="en-US" sz="1100" b="1" i="0" u="none" strike="noStrike">
                          <a:solidFill>
                            <a:srgbClr val="000000"/>
                          </a:solidFill>
                          <a:effectLst/>
                          <a:latin typeface="Calibri" panose="020F0502020204030204" pitchFamily="34" charset="0"/>
                        </a:rPr>
                        <a:t>Bagasse Saved Excluding Losses (Season) Ton</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46437.21</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5358.14</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1" i="0" u="none" strike="noStrike">
                          <a:solidFill>
                            <a:srgbClr val="000000"/>
                          </a:solidFill>
                          <a:effectLst/>
                          <a:latin typeface="Calibri" panose="020F0502020204030204" pitchFamily="34" charset="0"/>
                        </a:rPr>
                        <a:t>20762.79</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14514775"/>
                  </a:ext>
                </a:extLst>
              </a:tr>
              <a:tr h="200970">
                <a:tc>
                  <a:txBody>
                    <a:bodyPr/>
                    <a:lstStyle/>
                    <a:p>
                      <a:pPr algn="l" fontAlgn="b"/>
                      <a:r>
                        <a:rPr lang="en-US" sz="1100" b="0" i="0" u="none" strike="noStrike">
                          <a:solidFill>
                            <a:srgbClr val="000000"/>
                          </a:solidFill>
                          <a:effectLst/>
                          <a:latin typeface="Calibri" panose="020F0502020204030204" pitchFamily="34" charset="0"/>
                        </a:rPr>
                        <a:t>Cost Saved /h (Rs. 5000/ton)</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96,744.19</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11,162.79</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43,255.81</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27241829"/>
                  </a:ext>
                </a:extLst>
              </a:tr>
              <a:tr h="206568">
                <a:tc>
                  <a:txBody>
                    <a:bodyPr/>
                    <a:lstStyle/>
                    <a:p>
                      <a:pPr algn="l" fontAlgn="b"/>
                      <a:r>
                        <a:rPr lang="en-US" sz="1100" b="0" i="0" u="none" strike="noStrike" dirty="0">
                          <a:solidFill>
                            <a:srgbClr val="000000"/>
                          </a:solidFill>
                          <a:effectLst/>
                          <a:latin typeface="Calibri" panose="020F0502020204030204" pitchFamily="34" charset="0"/>
                        </a:rPr>
                        <a:t>Cost Saved /d (Rs. 5000/ton)</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                 </a:t>
                      </a:r>
                      <a:r>
                        <a:rPr lang="en-US" sz="1100" b="0" i="0" u="none" strike="noStrike">
                          <a:solidFill>
                            <a:srgbClr val="000000"/>
                          </a:solidFill>
                          <a:effectLst/>
                          <a:latin typeface="Calibri" panose="020F0502020204030204" pitchFamily="34" charset="0"/>
                        </a:rPr>
                        <a:t>2,321,860 </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                 267,907 </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dirty="0">
                          <a:solidFill>
                            <a:srgbClr val="000000"/>
                          </a:solidFill>
                          <a:effectLst/>
                          <a:latin typeface="Calibri" panose="020F0502020204030204" pitchFamily="34" charset="0"/>
                        </a:rPr>
                        <a:t>              1,038,140 </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771955181"/>
                  </a:ext>
                </a:extLst>
              </a:tr>
              <a:tr h="211018">
                <a:tc>
                  <a:txBody>
                    <a:bodyPr/>
                    <a:lstStyle/>
                    <a:p>
                      <a:pPr algn="l" fontAlgn="b"/>
                      <a:r>
                        <a:rPr lang="en-US" sz="1200" b="1" i="0" u="none" strike="noStrike">
                          <a:solidFill>
                            <a:srgbClr val="000000"/>
                          </a:solidFill>
                          <a:effectLst/>
                          <a:latin typeface="Calibri" panose="020F0502020204030204" pitchFamily="34" charset="0"/>
                        </a:rPr>
                        <a:t>100 days crushing season (MPKR)</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232.19</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26.79</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200" b="1" i="0" u="none" strike="noStrike">
                          <a:solidFill>
                            <a:srgbClr val="000000"/>
                          </a:solidFill>
                          <a:effectLst/>
                          <a:latin typeface="Calibri" panose="020F0502020204030204" pitchFamily="34" charset="0"/>
                        </a:rPr>
                        <a:t>103.81</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558694729"/>
                  </a:ext>
                </a:extLst>
              </a:tr>
              <a:tr h="200970">
                <a:tc>
                  <a:txBody>
                    <a:bodyPr/>
                    <a:lstStyle/>
                    <a:p>
                      <a:pPr algn="l" fontAlgn="b"/>
                      <a:r>
                        <a:rPr lang="en-US" sz="1100" b="0" i="0" u="none" strike="noStrike">
                          <a:solidFill>
                            <a:srgbClr val="000000"/>
                          </a:solidFill>
                          <a:effectLst/>
                          <a:latin typeface="Calibri" panose="020F0502020204030204" pitchFamily="34" charset="0"/>
                        </a:rPr>
                        <a:t>Export MWh Generation Hourly</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24.8</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2.4</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9.3</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8166733"/>
                  </a:ext>
                </a:extLst>
              </a:tr>
              <a:tr h="200970">
                <a:tc>
                  <a:txBody>
                    <a:bodyPr/>
                    <a:lstStyle/>
                    <a:p>
                      <a:pPr algn="l" fontAlgn="b"/>
                      <a:r>
                        <a:rPr lang="en-US" sz="1100" b="0" i="0" u="none" strike="noStrike">
                          <a:solidFill>
                            <a:srgbClr val="000000"/>
                          </a:solidFill>
                          <a:effectLst/>
                          <a:latin typeface="Calibri" panose="020F0502020204030204" pitchFamily="34" charset="0"/>
                        </a:rPr>
                        <a:t>Export MWh Generation Day</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596</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57.6</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223.2</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302241764"/>
                  </a:ext>
                </a:extLst>
              </a:tr>
              <a:tr h="200970">
                <a:tc>
                  <a:txBody>
                    <a:bodyPr/>
                    <a:lstStyle/>
                    <a:p>
                      <a:pPr algn="l" fontAlgn="b"/>
                      <a:r>
                        <a:rPr lang="en-US" sz="1100" b="0" i="0" u="none" strike="noStrike">
                          <a:solidFill>
                            <a:srgbClr val="000000"/>
                          </a:solidFill>
                          <a:effectLst/>
                          <a:latin typeface="Calibri" panose="020F0502020204030204" pitchFamily="34" charset="0"/>
                        </a:rPr>
                        <a:t>Export 100 days Mwh Generation</a:t>
                      </a:r>
                    </a:p>
                  </a:txBody>
                  <a:tcPr marL="9157" marR="9157" marT="9157" marB="0" anchor="b">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59600</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5760</a:t>
                      </a:r>
                    </a:p>
                  </a:txBody>
                  <a:tcPr marL="9157" marR="9157" marT="915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US" sz="1100" b="0" i="0" u="none" strike="noStrike">
                          <a:solidFill>
                            <a:srgbClr val="000000"/>
                          </a:solidFill>
                          <a:effectLst/>
                          <a:latin typeface="Calibri" panose="020F0502020204030204" pitchFamily="34" charset="0"/>
                        </a:rPr>
                        <a:t>22320</a:t>
                      </a:r>
                    </a:p>
                  </a:txBody>
                  <a:tcPr marL="9157" marR="9157" marT="9157" marB="0" anchor="b">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760198003"/>
                  </a:ext>
                </a:extLst>
              </a:tr>
              <a:tr h="482327">
                <a:tc>
                  <a:txBody>
                    <a:bodyPr/>
                    <a:lstStyle/>
                    <a:p>
                      <a:pPr algn="ctr" fontAlgn="ctr"/>
                      <a:r>
                        <a:rPr lang="en-US" sz="1200" b="1" i="0" u="none" strike="noStrike">
                          <a:solidFill>
                            <a:srgbClr val="000000"/>
                          </a:solidFill>
                          <a:effectLst/>
                          <a:latin typeface="Calibri" panose="020F0502020204030204" pitchFamily="34" charset="0"/>
                        </a:rPr>
                        <a:t>Cost of Export power for 100 Days (MPKR) Rs. 13/kwh</a:t>
                      </a:r>
                    </a:p>
                  </a:txBody>
                  <a:tcPr marL="9157" marR="9157" marT="9157" marB="0" anchor="ctr">
                    <a:lnL w="2540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1200" b="1" i="0" u="none" strike="noStrike">
                          <a:solidFill>
                            <a:srgbClr val="000000"/>
                          </a:solidFill>
                          <a:effectLst/>
                          <a:latin typeface="Calibri" panose="020F0502020204030204" pitchFamily="34" charset="0"/>
                        </a:rPr>
                        <a:t>774.8</a:t>
                      </a:r>
                    </a:p>
                  </a:txBody>
                  <a:tcPr marL="9157" marR="9157" marT="91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1200" b="1" i="0" u="none" strike="noStrike">
                          <a:solidFill>
                            <a:srgbClr val="000000"/>
                          </a:solidFill>
                          <a:effectLst/>
                          <a:latin typeface="Calibri" panose="020F0502020204030204" pitchFamily="34" charset="0"/>
                        </a:rPr>
                        <a:t>74.88</a:t>
                      </a:r>
                    </a:p>
                  </a:txBody>
                  <a:tcPr marL="9157" marR="9157" marT="91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1200" b="1" i="0" u="none" strike="noStrike" dirty="0">
                          <a:solidFill>
                            <a:srgbClr val="000000"/>
                          </a:solidFill>
                          <a:effectLst/>
                          <a:latin typeface="Calibri" panose="020F0502020204030204" pitchFamily="34" charset="0"/>
                        </a:rPr>
                        <a:t>290.16</a:t>
                      </a:r>
                    </a:p>
                  </a:txBody>
                  <a:tcPr marL="9157" marR="9157" marT="9157" marB="0" anchor="ctr">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513646165"/>
                  </a:ext>
                </a:extLst>
              </a:tr>
            </a:tbl>
          </a:graphicData>
        </a:graphic>
      </p:graphicFrame>
    </p:spTree>
    <p:extLst>
      <p:ext uri="{BB962C8B-B14F-4D97-AF65-F5344CB8AC3E}">
        <p14:creationId xmlns:p14="http://schemas.microsoft.com/office/powerpoint/2010/main" val="1454994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3D5AE4C-E317-E6FC-C8E5-1217053E61DF}"/>
              </a:ext>
            </a:extLst>
          </p:cNvPr>
          <p:cNvSpPr>
            <a:spLocks noGrp="1"/>
          </p:cNvSpPr>
          <p:nvPr>
            <p:ph idx="1"/>
          </p:nvPr>
        </p:nvSpPr>
        <p:spPr/>
        <p:txBody>
          <a:bodyPr/>
          <a:lstStyle/>
          <a:p>
            <a:pPr marL="0" indent="0" algn="just">
              <a:buNone/>
            </a:pPr>
            <a:r>
              <a:rPr lang="en-US" dirty="0">
                <a:solidFill>
                  <a:srgbClr val="7030A0"/>
                </a:solidFill>
              </a:rPr>
              <a:t>VFDs AN ADDITION OF REDUCTION IN MAINTENANCE COST &amp; INCREMENT MACHINE`S LIFE. </a:t>
            </a:r>
          </a:p>
          <a:p>
            <a:pPr marL="514350" indent="-514350" algn="just">
              <a:buFont typeface="+mj-lt"/>
              <a:buAutoNum type="arabicPeriod"/>
            </a:pPr>
            <a:r>
              <a:rPr lang="en-US" sz="2000" dirty="0"/>
              <a:t>VFDs not only a Machine for energy conservation with good rpm control but a condition monitoring system as well a shock absorber which is important to protect Mechanical/Electrical machines from abnormal condition. Condition monitoring by VFDs effectively work with historical programming of DCS. Trend comparisons can plan out preventive maintenance in season as well forecast mechanical/electrical machines upcoming deformation.</a:t>
            </a:r>
          </a:p>
          <a:p>
            <a:pPr marL="514350" indent="-514350" algn="just">
              <a:buFont typeface="+mj-lt"/>
              <a:buAutoNum type="arabicPeriod"/>
            </a:pPr>
            <a:r>
              <a:rPr lang="en-US" sz="2000" dirty="0"/>
              <a:t>User flexibility a main part of VFD provide wide programming range which can be logically designed on behave of plants responses. Plant responses are variable depends on plant infrastructure as well operational team.</a:t>
            </a:r>
          </a:p>
          <a:p>
            <a:pPr marL="514350" indent="-514350" algn="just">
              <a:buFont typeface="+mj-lt"/>
              <a:buAutoNum type="arabicPeriod"/>
            </a:pPr>
            <a:r>
              <a:rPr lang="en-US" sz="2000" dirty="0"/>
              <a:t>Only VFD`s operated motors are capable to deliver capacity torque even on static point. </a:t>
            </a:r>
          </a:p>
          <a:p>
            <a:pPr marL="514350" indent="-514350" algn="just">
              <a:buFont typeface="+mj-lt"/>
              <a:buAutoNum type="arabicPeriod"/>
            </a:pPr>
            <a:endParaRPr lang="en-US" sz="2000" dirty="0"/>
          </a:p>
          <a:p>
            <a:pPr marL="0" indent="0" algn="just">
              <a:buNone/>
            </a:pPr>
            <a:endParaRPr lang="en-US" sz="2000" dirty="0"/>
          </a:p>
          <a:p>
            <a:pPr marL="0" indent="0" algn="just">
              <a:buNone/>
            </a:pPr>
            <a:endParaRPr lang="en-US" sz="1800" dirty="0"/>
          </a:p>
          <a:p>
            <a:pPr marL="0" indent="0" algn="just">
              <a:buNone/>
            </a:pPr>
            <a:endParaRPr lang="en-US" dirty="0">
              <a:solidFill>
                <a:srgbClr val="7030A0"/>
              </a:solidFill>
            </a:endParaRPr>
          </a:p>
        </p:txBody>
      </p:sp>
      <p:pic>
        <p:nvPicPr>
          <p:cNvPr id="6" name="Picture 5">
            <a:extLst>
              <a:ext uri="{FF2B5EF4-FFF2-40B4-BE49-F238E27FC236}">
                <a16:creationId xmlns:a16="http://schemas.microsoft.com/office/drawing/2014/main" id="{90E6FD8E-5CF6-8C6C-CCC6-82D5ED47B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2" name="Slide Number Placeholder 1">
            <a:extLst>
              <a:ext uri="{FF2B5EF4-FFF2-40B4-BE49-F238E27FC236}">
                <a16:creationId xmlns:a16="http://schemas.microsoft.com/office/drawing/2014/main" id="{F0786715-686E-5BC4-7790-607933F8DD49}"/>
              </a:ext>
            </a:extLst>
          </p:cNvPr>
          <p:cNvSpPr>
            <a:spLocks noGrp="1"/>
          </p:cNvSpPr>
          <p:nvPr>
            <p:ph type="sldNum" sz="quarter" idx="12"/>
          </p:nvPr>
        </p:nvSpPr>
        <p:spPr/>
        <p:txBody>
          <a:bodyPr/>
          <a:lstStyle/>
          <a:p>
            <a:fld id="{7EFAC2F5-A98B-4B08-A895-DF091E8F58AA}" type="slidenum">
              <a:rPr lang="en-US" smtClean="0"/>
              <a:t>8</a:t>
            </a:fld>
            <a:r>
              <a:rPr lang="en-US" dirty="0"/>
              <a:t> of 23</a:t>
            </a:r>
          </a:p>
        </p:txBody>
      </p:sp>
    </p:spTree>
    <p:extLst>
      <p:ext uri="{BB962C8B-B14F-4D97-AF65-F5344CB8AC3E}">
        <p14:creationId xmlns:p14="http://schemas.microsoft.com/office/powerpoint/2010/main" val="3509751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A0051548-C895-F904-2765-BA6996252F9C}"/>
              </a:ext>
            </a:extLst>
          </p:cNvPr>
          <p:cNvGraphicFramePr>
            <a:graphicFrameLocks noGrp="1"/>
          </p:cNvGraphicFramePr>
          <p:nvPr>
            <p:ph idx="1"/>
            <p:extLst>
              <p:ext uri="{D42A27DB-BD31-4B8C-83A1-F6EECF244321}">
                <p14:modId xmlns:p14="http://schemas.microsoft.com/office/powerpoint/2010/main" val="2776532326"/>
              </p:ext>
            </p:extLst>
          </p:nvPr>
        </p:nvGraphicFramePr>
        <p:xfrm>
          <a:off x="5764695" y="1987826"/>
          <a:ext cx="5685183" cy="1162356"/>
        </p:xfrm>
        <a:graphic>
          <a:graphicData uri="http://schemas.openxmlformats.org/drawingml/2006/table">
            <a:tbl>
              <a:tblPr firstRow="1" bandRow="1">
                <a:tableStyleId>{5C22544A-7EE6-4342-B048-85BDC9FD1C3A}</a:tableStyleId>
              </a:tblPr>
              <a:tblGrid>
                <a:gridCol w="3712713">
                  <a:extLst>
                    <a:ext uri="{9D8B030D-6E8A-4147-A177-3AD203B41FA5}">
                      <a16:colId xmlns:a16="http://schemas.microsoft.com/office/drawing/2014/main" val="1253007707"/>
                    </a:ext>
                  </a:extLst>
                </a:gridCol>
                <a:gridCol w="1972470">
                  <a:extLst>
                    <a:ext uri="{9D8B030D-6E8A-4147-A177-3AD203B41FA5}">
                      <a16:colId xmlns:a16="http://schemas.microsoft.com/office/drawing/2014/main" val="748434609"/>
                    </a:ext>
                  </a:extLst>
                </a:gridCol>
              </a:tblGrid>
              <a:tr h="387452">
                <a:tc>
                  <a:txBody>
                    <a:bodyPr/>
                    <a:lstStyle/>
                    <a:p>
                      <a:r>
                        <a:rPr lang="en-US" dirty="0"/>
                        <a:t>Maximum Torque</a:t>
                      </a:r>
                    </a:p>
                  </a:txBody>
                  <a:tcPr/>
                </a:tc>
                <a:tc>
                  <a:txBody>
                    <a:bodyPr/>
                    <a:lstStyle/>
                    <a:p>
                      <a:r>
                        <a:rPr lang="en-US" dirty="0"/>
                        <a:t>11000 </a:t>
                      </a:r>
                      <a:r>
                        <a:rPr lang="en-US" dirty="0" err="1"/>
                        <a:t>KNm</a:t>
                      </a:r>
                      <a:endParaRPr lang="en-US" dirty="0"/>
                    </a:p>
                  </a:txBody>
                  <a:tcPr/>
                </a:tc>
                <a:extLst>
                  <a:ext uri="{0D108BD9-81ED-4DB2-BD59-A6C34878D82A}">
                    <a16:rowId xmlns:a16="http://schemas.microsoft.com/office/drawing/2014/main" val="4022972918"/>
                  </a:ext>
                </a:extLst>
              </a:tr>
              <a:tr h="387452">
                <a:tc>
                  <a:txBody>
                    <a:bodyPr/>
                    <a:lstStyle/>
                    <a:p>
                      <a:r>
                        <a:rPr lang="en-US" dirty="0"/>
                        <a:t>Nominal Torque</a:t>
                      </a:r>
                    </a:p>
                  </a:txBody>
                  <a:tcPr/>
                </a:tc>
                <a:tc>
                  <a:txBody>
                    <a:bodyPr/>
                    <a:lstStyle/>
                    <a:p>
                      <a:r>
                        <a:rPr lang="en-US" dirty="0"/>
                        <a:t>8000 </a:t>
                      </a:r>
                      <a:r>
                        <a:rPr lang="en-US" dirty="0" err="1"/>
                        <a:t>KNm</a:t>
                      </a:r>
                      <a:endParaRPr lang="en-US" dirty="0"/>
                    </a:p>
                  </a:txBody>
                  <a:tcPr/>
                </a:tc>
                <a:extLst>
                  <a:ext uri="{0D108BD9-81ED-4DB2-BD59-A6C34878D82A}">
                    <a16:rowId xmlns:a16="http://schemas.microsoft.com/office/drawing/2014/main" val="230897310"/>
                  </a:ext>
                </a:extLst>
              </a:tr>
              <a:tr h="387452">
                <a:tc>
                  <a:txBody>
                    <a:bodyPr/>
                    <a:lstStyle/>
                    <a:p>
                      <a:r>
                        <a:rPr lang="en-US" dirty="0"/>
                        <a:t>Mean Torque value</a:t>
                      </a:r>
                    </a:p>
                  </a:txBody>
                  <a:tcPr/>
                </a:tc>
                <a:tc>
                  <a:txBody>
                    <a:bodyPr/>
                    <a:lstStyle/>
                    <a:p>
                      <a:r>
                        <a:rPr lang="en-US" dirty="0"/>
                        <a:t>4000 </a:t>
                      </a:r>
                      <a:r>
                        <a:rPr lang="en-US" dirty="0" err="1"/>
                        <a:t>KNm</a:t>
                      </a:r>
                      <a:endParaRPr lang="en-US" dirty="0"/>
                    </a:p>
                  </a:txBody>
                  <a:tcPr/>
                </a:tc>
                <a:extLst>
                  <a:ext uri="{0D108BD9-81ED-4DB2-BD59-A6C34878D82A}">
                    <a16:rowId xmlns:a16="http://schemas.microsoft.com/office/drawing/2014/main" val="2895692746"/>
                  </a:ext>
                </a:extLst>
              </a:tr>
            </a:tbl>
          </a:graphicData>
        </a:graphic>
      </p:graphicFrame>
      <p:pic>
        <p:nvPicPr>
          <p:cNvPr id="4" name="Picture 3">
            <a:extLst>
              <a:ext uri="{FF2B5EF4-FFF2-40B4-BE49-F238E27FC236}">
                <a16:creationId xmlns:a16="http://schemas.microsoft.com/office/drawing/2014/main" id="{89DA0E40-4E31-9BC8-5B4F-CB48BBE06B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 y="189706"/>
            <a:ext cx="1020417" cy="838200"/>
          </a:xfrm>
          <a:prstGeom prst="rect">
            <a:avLst/>
          </a:prstGeom>
        </p:spPr>
      </p:pic>
      <p:sp>
        <p:nvSpPr>
          <p:cNvPr id="7" name="TextBox 6">
            <a:extLst>
              <a:ext uri="{FF2B5EF4-FFF2-40B4-BE49-F238E27FC236}">
                <a16:creationId xmlns:a16="http://schemas.microsoft.com/office/drawing/2014/main" id="{14B07404-4E62-9D81-3F3F-67ECCC4E1B36}"/>
              </a:ext>
            </a:extLst>
          </p:cNvPr>
          <p:cNvSpPr txBox="1"/>
          <p:nvPr/>
        </p:nvSpPr>
        <p:spPr>
          <a:xfrm>
            <a:off x="838200" y="1987826"/>
            <a:ext cx="4833729" cy="923330"/>
          </a:xfrm>
          <a:prstGeom prst="rect">
            <a:avLst/>
          </a:prstGeom>
          <a:noFill/>
        </p:spPr>
        <p:txBody>
          <a:bodyPr wrap="square" rtlCol="0">
            <a:spAutoFit/>
          </a:bodyPr>
          <a:lstStyle/>
          <a:p>
            <a:pPr algn="just"/>
            <a:r>
              <a:rPr lang="en-US" dirty="0"/>
              <a:t>Considering Shredder as case study table is showing Torque values in which  Torque fluctuate periodically. </a:t>
            </a:r>
          </a:p>
        </p:txBody>
      </p:sp>
      <p:graphicFrame>
        <p:nvGraphicFramePr>
          <p:cNvPr id="13" name="Table 12">
            <a:extLst>
              <a:ext uri="{FF2B5EF4-FFF2-40B4-BE49-F238E27FC236}">
                <a16:creationId xmlns:a16="http://schemas.microsoft.com/office/drawing/2014/main" id="{64A59374-9477-CFD3-653A-A1B113311928}"/>
              </a:ext>
            </a:extLst>
          </p:cNvPr>
          <p:cNvGraphicFramePr>
            <a:graphicFrameLocks noGrp="1"/>
          </p:cNvGraphicFramePr>
          <p:nvPr>
            <p:extLst>
              <p:ext uri="{D42A27DB-BD31-4B8C-83A1-F6EECF244321}">
                <p14:modId xmlns:p14="http://schemas.microsoft.com/office/powerpoint/2010/main" val="88516377"/>
              </p:ext>
            </p:extLst>
          </p:nvPr>
        </p:nvGraphicFramePr>
        <p:xfrm>
          <a:off x="5764694" y="3506872"/>
          <a:ext cx="5685191" cy="2834640"/>
        </p:xfrm>
        <a:graphic>
          <a:graphicData uri="http://schemas.openxmlformats.org/drawingml/2006/table">
            <a:tbl>
              <a:tblPr/>
              <a:tblGrid>
                <a:gridCol w="334423">
                  <a:extLst>
                    <a:ext uri="{9D8B030D-6E8A-4147-A177-3AD203B41FA5}">
                      <a16:colId xmlns:a16="http://schemas.microsoft.com/office/drawing/2014/main" val="3020462380"/>
                    </a:ext>
                  </a:extLst>
                </a:gridCol>
                <a:gridCol w="334423">
                  <a:extLst>
                    <a:ext uri="{9D8B030D-6E8A-4147-A177-3AD203B41FA5}">
                      <a16:colId xmlns:a16="http://schemas.microsoft.com/office/drawing/2014/main" val="1847723628"/>
                    </a:ext>
                  </a:extLst>
                </a:gridCol>
                <a:gridCol w="334423">
                  <a:extLst>
                    <a:ext uri="{9D8B030D-6E8A-4147-A177-3AD203B41FA5}">
                      <a16:colId xmlns:a16="http://schemas.microsoft.com/office/drawing/2014/main" val="1036693985"/>
                    </a:ext>
                  </a:extLst>
                </a:gridCol>
                <a:gridCol w="334423">
                  <a:extLst>
                    <a:ext uri="{9D8B030D-6E8A-4147-A177-3AD203B41FA5}">
                      <a16:colId xmlns:a16="http://schemas.microsoft.com/office/drawing/2014/main" val="722618504"/>
                    </a:ext>
                  </a:extLst>
                </a:gridCol>
                <a:gridCol w="334423">
                  <a:extLst>
                    <a:ext uri="{9D8B030D-6E8A-4147-A177-3AD203B41FA5}">
                      <a16:colId xmlns:a16="http://schemas.microsoft.com/office/drawing/2014/main" val="2403272006"/>
                    </a:ext>
                  </a:extLst>
                </a:gridCol>
                <a:gridCol w="334423">
                  <a:extLst>
                    <a:ext uri="{9D8B030D-6E8A-4147-A177-3AD203B41FA5}">
                      <a16:colId xmlns:a16="http://schemas.microsoft.com/office/drawing/2014/main" val="119857427"/>
                    </a:ext>
                  </a:extLst>
                </a:gridCol>
                <a:gridCol w="334423">
                  <a:extLst>
                    <a:ext uri="{9D8B030D-6E8A-4147-A177-3AD203B41FA5}">
                      <a16:colId xmlns:a16="http://schemas.microsoft.com/office/drawing/2014/main" val="3194136441"/>
                    </a:ext>
                  </a:extLst>
                </a:gridCol>
                <a:gridCol w="334423">
                  <a:extLst>
                    <a:ext uri="{9D8B030D-6E8A-4147-A177-3AD203B41FA5}">
                      <a16:colId xmlns:a16="http://schemas.microsoft.com/office/drawing/2014/main" val="1711676151"/>
                    </a:ext>
                  </a:extLst>
                </a:gridCol>
                <a:gridCol w="334423">
                  <a:extLst>
                    <a:ext uri="{9D8B030D-6E8A-4147-A177-3AD203B41FA5}">
                      <a16:colId xmlns:a16="http://schemas.microsoft.com/office/drawing/2014/main" val="525623008"/>
                    </a:ext>
                  </a:extLst>
                </a:gridCol>
                <a:gridCol w="334423">
                  <a:extLst>
                    <a:ext uri="{9D8B030D-6E8A-4147-A177-3AD203B41FA5}">
                      <a16:colId xmlns:a16="http://schemas.microsoft.com/office/drawing/2014/main" val="592723485"/>
                    </a:ext>
                  </a:extLst>
                </a:gridCol>
                <a:gridCol w="334423">
                  <a:extLst>
                    <a:ext uri="{9D8B030D-6E8A-4147-A177-3AD203B41FA5}">
                      <a16:colId xmlns:a16="http://schemas.microsoft.com/office/drawing/2014/main" val="3492299153"/>
                    </a:ext>
                  </a:extLst>
                </a:gridCol>
                <a:gridCol w="334423">
                  <a:extLst>
                    <a:ext uri="{9D8B030D-6E8A-4147-A177-3AD203B41FA5}">
                      <a16:colId xmlns:a16="http://schemas.microsoft.com/office/drawing/2014/main" val="3059222376"/>
                    </a:ext>
                  </a:extLst>
                </a:gridCol>
                <a:gridCol w="334423">
                  <a:extLst>
                    <a:ext uri="{9D8B030D-6E8A-4147-A177-3AD203B41FA5}">
                      <a16:colId xmlns:a16="http://schemas.microsoft.com/office/drawing/2014/main" val="320873320"/>
                    </a:ext>
                  </a:extLst>
                </a:gridCol>
                <a:gridCol w="334423">
                  <a:extLst>
                    <a:ext uri="{9D8B030D-6E8A-4147-A177-3AD203B41FA5}">
                      <a16:colId xmlns:a16="http://schemas.microsoft.com/office/drawing/2014/main" val="1344132124"/>
                    </a:ext>
                  </a:extLst>
                </a:gridCol>
                <a:gridCol w="334423">
                  <a:extLst>
                    <a:ext uri="{9D8B030D-6E8A-4147-A177-3AD203B41FA5}">
                      <a16:colId xmlns:a16="http://schemas.microsoft.com/office/drawing/2014/main" val="2269573975"/>
                    </a:ext>
                  </a:extLst>
                </a:gridCol>
                <a:gridCol w="334423">
                  <a:extLst>
                    <a:ext uri="{9D8B030D-6E8A-4147-A177-3AD203B41FA5}">
                      <a16:colId xmlns:a16="http://schemas.microsoft.com/office/drawing/2014/main" val="2054800613"/>
                    </a:ext>
                  </a:extLst>
                </a:gridCol>
                <a:gridCol w="334423">
                  <a:extLst>
                    <a:ext uri="{9D8B030D-6E8A-4147-A177-3AD203B41FA5}">
                      <a16:colId xmlns:a16="http://schemas.microsoft.com/office/drawing/2014/main" val="1183663166"/>
                    </a:ext>
                  </a:extLst>
                </a:gridCol>
              </a:tblGrid>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292379468"/>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2700" cap="flat" cmpd="sng" algn="ctr">
                      <a:solidFill>
                        <a:srgbClr val="C00000"/>
                      </a:solidFill>
                      <a:prstDash val="solid"/>
                      <a:round/>
                      <a:headEnd type="none" w="med" len="med"/>
                      <a:tailEnd type="none" w="med" len="med"/>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C00000"/>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1240600102"/>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2700" cap="flat" cmpd="sng" algn="ctr">
                      <a:solidFill>
                        <a:srgbClr val="C00000"/>
                      </a:solidFill>
                      <a:prstDash val="solid"/>
                      <a:round/>
                      <a:headEnd type="none" w="med" len="med"/>
                      <a:tailEnd type="none" w="med" len="med"/>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C00000"/>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D9D9D9"/>
                    </a:solidFill>
                  </a:tcPr>
                </a:tc>
                <a:extLst>
                  <a:ext uri="{0D108BD9-81ED-4DB2-BD59-A6C34878D82A}">
                    <a16:rowId xmlns:a16="http://schemas.microsoft.com/office/drawing/2014/main" val="4009148760"/>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65911"/>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2700" cap="flat" cmpd="sng" algn="ctr">
                      <a:solidFill>
                        <a:srgbClr val="C00000"/>
                      </a:solidFill>
                      <a:prstDash val="solid"/>
                      <a:round/>
                      <a:headEnd type="none" w="med" len="med"/>
                      <a:tailEnd type="none" w="med" len="med"/>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a:noFill/>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C00000"/>
                      </a:solidFill>
                      <a:prstDash val="solid"/>
                      <a:round/>
                      <a:headEnd type="none" w="med" len="med"/>
                      <a:tailEnd type="none" w="med" len="med"/>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gridSpan="3">
                  <a:txBody>
                    <a:bodyPr/>
                    <a:lstStyle/>
                    <a:p>
                      <a:pPr algn="ctr" fontAlgn="b"/>
                      <a:r>
                        <a:rPr lang="en-US" sz="1100" b="0" i="0" u="none" strike="noStrike">
                          <a:solidFill>
                            <a:srgbClr val="000000"/>
                          </a:solidFill>
                          <a:effectLst/>
                          <a:latin typeface="Calibri" panose="020F0502020204030204" pitchFamily="34" charset="0"/>
                        </a:rPr>
                        <a:t>Load</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C00000"/>
                      </a:solidFill>
                      <a:prstDash val="solid"/>
                      <a:round/>
                      <a:headEnd type="none" w="med" len="med"/>
                      <a:tailEnd type="none" w="med" len="med"/>
                    </a:lnB>
                    <a:solidFill>
                      <a:srgbClr val="D9D9D9"/>
                    </a:solidFill>
                  </a:tcPr>
                </a:tc>
                <a:extLst>
                  <a:ext uri="{0D108BD9-81ED-4DB2-BD59-A6C34878D82A}">
                    <a16:rowId xmlns:a16="http://schemas.microsoft.com/office/drawing/2014/main" val="3256874938"/>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65911"/>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gridSpan="2">
                  <a:txBody>
                    <a:bodyPr/>
                    <a:lstStyle/>
                    <a:p>
                      <a:pPr algn="l" fontAlgn="b"/>
                      <a:r>
                        <a:rPr lang="en-US" sz="1100" b="0" i="0" u="none" strike="noStrike">
                          <a:solidFill>
                            <a:srgbClr val="000000"/>
                          </a:solidFill>
                          <a:effectLst/>
                          <a:latin typeface="Calibri" panose="020F0502020204030204" pitchFamily="34" charset="0"/>
                        </a:rPr>
                        <a:t>rpm</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C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D9D9D9"/>
                    </a:solidFill>
                  </a:tcPr>
                </a:tc>
                <a:extLst>
                  <a:ext uri="{0D108BD9-81ED-4DB2-BD59-A6C34878D82A}">
                    <a16:rowId xmlns:a16="http://schemas.microsoft.com/office/drawing/2014/main" val="680951804"/>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FF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876951331"/>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extLst>
                  <a:ext uri="{0D108BD9-81ED-4DB2-BD59-A6C34878D82A}">
                    <a16:rowId xmlns:a16="http://schemas.microsoft.com/office/drawing/2014/main" val="1069800430"/>
                  </a:ext>
                </a:extLst>
              </a:tr>
              <a:tr h="177022">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9050" cap="flat" cmpd="sng" algn="ctr">
                      <a:solidFill>
                        <a:srgbClr val="00B050"/>
                      </a:solidFill>
                      <a:prstDash val="solid"/>
                      <a:round/>
                      <a:headEnd type="none" w="med" len="med"/>
                      <a:tailEnd type="none" w="med" len="med"/>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9050" cap="flat" cmpd="sng" algn="ctr">
                      <a:solidFill>
                        <a:srgbClr val="00B050"/>
                      </a:solidFill>
                      <a:prstDash val="solid"/>
                      <a:round/>
                      <a:headEnd type="none" w="med" len="med"/>
                      <a:tailEnd type="none" w="med" len="med"/>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9050" cap="flat" cmpd="sng" algn="ctr">
                      <a:solidFill>
                        <a:srgbClr val="00B050"/>
                      </a:solidFill>
                      <a:prstDash val="solid"/>
                      <a:round/>
                      <a:headEnd type="none" w="med" len="med"/>
                      <a:tailEnd type="none" w="med" len="med"/>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9050" cap="flat" cmpd="sng" algn="ctr">
                      <a:solidFill>
                        <a:srgbClr val="00B050"/>
                      </a:solidFill>
                      <a:prstDash val="solid"/>
                      <a:round/>
                      <a:headEnd type="none" w="med" len="med"/>
                      <a:tailEnd type="none" w="med" len="med"/>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gridSpan="5">
                  <a:txBody>
                    <a:bodyPr/>
                    <a:lstStyle/>
                    <a:p>
                      <a:pPr algn="ctr" fontAlgn="b"/>
                      <a:r>
                        <a:rPr lang="en-US" sz="1100" b="0" i="0" u="none" strike="noStrike">
                          <a:solidFill>
                            <a:srgbClr val="000000"/>
                          </a:solidFill>
                          <a:effectLst/>
                          <a:latin typeface="Calibri" panose="020F0502020204030204" pitchFamily="34" charset="0"/>
                        </a:rPr>
                        <a:t>Load</a:t>
                      </a:r>
                    </a:p>
                  </a:txBody>
                  <a:tcPr marL="9525" marR="9525" marT="9525" marB="0" anchor="b">
                    <a:lnL>
                      <a:noFill/>
                    </a:lnL>
                    <a:lnR>
                      <a:noFill/>
                    </a:lnR>
                    <a:lnT>
                      <a:noFill/>
                    </a:lnT>
                    <a:lnB w="19050" cap="flat" cmpd="sng" algn="ctr">
                      <a:solidFill>
                        <a:srgbClr val="00B050"/>
                      </a:solidFill>
                      <a:prstDash val="solid"/>
                      <a:round/>
                      <a:headEnd type="none" w="med" len="med"/>
                      <a:tailEnd type="none" w="med" len="med"/>
                    </a:lnB>
                    <a:solidFill>
                      <a:srgbClr val="A6A6A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40263696"/>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00B050"/>
                      </a:solidFill>
                      <a:prstDash val="solid"/>
                      <a:round/>
                      <a:headEnd type="none" w="med" len="med"/>
                      <a:tailEnd type="none" w="med" len="med"/>
                    </a:lnT>
                    <a:lnB>
                      <a:noFill/>
                    </a:lnB>
                    <a:solidFill>
                      <a:srgbClr val="A6A6A6"/>
                    </a:solidFill>
                  </a:tcPr>
                </a:tc>
                <a:extLst>
                  <a:ext uri="{0D108BD9-81ED-4DB2-BD59-A6C34878D82A}">
                    <a16:rowId xmlns:a16="http://schemas.microsoft.com/office/drawing/2014/main" val="1652438104"/>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gridSpan="4">
                  <a:txBody>
                    <a:bodyPr/>
                    <a:lstStyle/>
                    <a:p>
                      <a:pPr algn="ctr" fontAlgn="b"/>
                      <a:r>
                        <a:rPr lang="en-US" sz="1100" b="0" i="0" u="none" strike="noStrike">
                          <a:solidFill>
                            <a:srgbClr val="000000"/>
                          </a:solidFill>
                          <a:effectLst/>
                          <a:latin typeface="Calibri" panose="020F0502020204030204" pitchFamily="34" charset="0"/>
                        </a:rPr>
                        <a:t>rpm</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9050" cap="flat" cmpd="sng" algn="ctr">
                      <a:solidFill>
                        <a:srgbClr val="FF0000"/>
                      </a:solidFill>
                      <a:prstDash val="solid"/>
                      <a:round/>
                      <a:headEnd type="none" w="med" len="med"/>
                      <a:tailEnd type="none" w="med" len="med"/>
                    </a:lnB>
                    <a:solidFill>
                      <a:srgbClr val="A6A6A6"/>
                    </a:solidFill>
                  </a:tcPr>
                </a:tc>
                <a:extLst>
                  <a:ext uri="{0D108BD9-81ED-4DB2-BD59-A6C34878D82A}">
                    <a16:rowId xmlns:a16="http://schemas.microsoft.com/office/drawing/2014/main" val="3178286893"/>
                  </a:ext>
                </a:extLst>
              </a:tr>
              <a:tr h="177022">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9050" cap="flat" cmpd="sng" algn="ctr">
                      <a:solidFill>
                        <a:srgbClr val="FF0000"/>
                      </a:solidFill>
                      <a:prstDash val="solid"/>
                      <a:round/>
                      <a:headEnd type="none" w="med" len="med"/>
                      <a:tailEnd type="none" w="med" len="med"/>
                    </a:lnL>
                    <a:lnR>
                      <a:noFill/>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19050" cap="flat" cmpd="sng" algn="ctr">
                      <a:solidFill>
                        <a:srgbClr val="FF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19050" cap="flat" cmpd="sng" algn="ctr">
                      <a:solidFill>
                        <a:srgbClr val="FF0000"/>
                      </a:solidFill>
                      <a:prstDash val="solid"/>
                      <a:round/>
                      <a:headEnd type="none" w="med" len="med"/>
                      <a:tailEnd type="none" w="med" len="med"/>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extLst>
                  <a:ext uri="{0D108BD9-81ED-4DB2-BD59-A6C34878D82A}">
                    <a16:rowId xmlns:a16="http://schemas.microsoft.com/office/drawing/2014/main" val="409778282"/>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A6A6A6"/>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gridSpan="9">
                  <a:txBody>
                    <a:bodyPr/>
                    <a:lstStyle/>
                    <a:p>
                      <a:pPr algn="ctr" fontAlgn="b"/>
                      <a:r>
                        <a:rPr lang="en-US" sz="1100" b="0" i="0" u="none" strike="noStrike">
                          <a:solidFill>
                            <a:srgbClr val="000000"/>
                          </a:solidFill>
                          <a:effectLst/>
                          <a:latin typeface="Calibri" panose="020F0502020204030204" pitchFamily="34" charset="0"/>
                        </a:rPr>
                        <a:t>VFD response</a:t>
                      </a:r>
                    </a:p>
                  </a:txBody>
                  <a:tcPr marL="9525" marR="9525" marT="9525" marB="0" anchor="b">
                    <a:lnL>
                      <a:noFill/>
                    </a:lnL>
                    <a:lnR>
                      <a:noFill/>
                    </a:lnR>
                    <a:lnT w="19050" cap="flat" cmpd="sng" algn="ctr">
                      <a:solidFill>
                        <a:srgbClr val="FF0000"/>
                      </a:solidFill>
                      <a:prstDash val="solid"/>
                      <a:round/>
                      <a:headEnd type="none" w="med" len="med"/>
                      <a:tailEnd type="none" w="med" len="med"/>
                    </a:lnT>
                    <a:lnB>
                      <a:noFill/>
                    </a:lnB>
                    <a:solidFill>
                      <a:srgbClr val="A6A6A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69976307"/>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extLst>
                  <a:ext uri="{0D108BD9-81ED-4DB2-BD59-A6C34878D82A}">
                    <a16:rowId xmlns:a16="http://schemas.microsoft.com/office/drawing/2014/main" val="3214609318"/>
                  </a:ext>
                </a:extLst>
              </a:tr>
              <a:tr h="177022">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w="25400" cap="flat" cmpd="dbl" algn="ctr">
                      <a:solidFill>
                        <a:srgbClr val="305496"/>
                      </a:solidFill>
                      <a:prstDash val="solid"/>
                      <a:round/>
                      <a:headEnd type="none" w="med" len="med"/>
                      <a:tailEnd type="none" w="med" len="med"/>
                    </a:lnR>
                    <a:lnT>
                      <a:noFill/>
                    </a:lnT>
                    <a:lnB w="25400" cap="flat" cmpd="dbl" algn="ctr">
                      <a:solidFill>
                        <a:srgbClr val="305496"/>
                      </a:solidFill>
                      <a:prstDash val="solid"/>
                      <a:round/>
                      <a:headEnd type="none" w="med" len="med"/>
                      <a:tailEnd type="none" w="med" len="med"/>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25400" cap="flat" cmpd="dbl" algn="ctr">
                      <a:solidFill>
                        <a:srgbClr val="305496"/>
                      </a:solidFill>
                      <a:prstDash val="solid"/>
                      <a:round/>
                      <a:headEnd type="none" w="med" len="med"/>
                      <a:tailEnd type="none" w="med" len="med"/>
                    </a:lnL>
                    <a:lnR w="25400" cap="flat" cmpd="dbl" algn="ctr">
                      <a:solidFill>
                        <a:srgbClr val="305496"/>
                      </a:solidFill>
                      <a:prstDash val="solid"/>
                      <a:round/>
                      <a:headEnd type="none" w="med" len="med"/>
                      <a:tailEnd type="none" w="med" len="med"/>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25400" cap="flat" cmpd="dbl" algn="ctr">
                      <a:solidFill>
                        <a:srgbClr val="305496"/>
                      </a:solidFill>
                      <a:prstDash val="solid"/>
                      <a:round/>
                      <a:headEnd type="none" w="med" len="med"/>
                      <a:tailEnd type="none" w="med" len="med"/>
                    </a:lnL>
                    <a:lnR>
                      <a:noFill/>
                    </a:lnR>
                    <a:lnT>
                      <a:noFill/>
                    </a:lnT>
                    <a:lnB w="25400" cap="flat" cmpd="dbl" algn="ctr">
                      <a:solidFill>
                        <a:srgbClr val="305496"/>
                      </a:solidFill>
                      <a:prstDash val="solid"/>
                      <a:round/>
                      <a:headEnd type="none" w="med" len="med"/>
                      <a:tailEnd type="none" w="med" len="med"/>
                    </a:lnB>
                    <a:solidFill>
                      <a:srgbClr val="C6E0B4"/>
                    </a:solidFill>
                  </a:tcPr>
                </a:tc>
                <a:tc gridSpan="7">
                  <a:txBody>
                    <a:bodyPr/>
                    <a:lstStyle/>
                    <a:p>
                      <a:pPr algn="ctr" fontAlgn="b"/>
                      <a:r>
                        <a:rPr lang="en-US" sz="1100" b="0" i="0" u="none" strike="noStrike">
                          <a:solidFill>
                            <a:srgbClr val="000000"/>
                          </a:solidFill>
                          <a:effectLst/>
                          <a:latin typeface="Calibri" panose="020F0502020204030204" pitchFamily="34" charset="0"/>
                        </a:rPr>
                        <a:t>Physical Interuption</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25400" cap="flat" cmpd="dbl" algn="ctr">
                      <a:solidFill>
                        <a:srgbClr val="305496"/>
                      </a:solidFill>
                      <a:prstDash val="solid"/>
                      <a:round/>
                      <a:headEnd type="none" w="med" len="med"/>
                      <a:tailEnd type="none" w="med" len="med"/>
                    </a:lnB>
                    <a:solidFill>
                      <a:srgbClr val="C6E0B4"/>
                    </a:solidFill>
                  </a:tcPr>
                </a:tc>
                <a:extLst>
                  <a:ext uri="{0D108BD9-81ED-4DB2-BD59-A6C34878D82A}">
                    <a16:rowId xmlns:a16="http://schemas.microsoft.com/office/drawing/2014/main" val="268427115"/>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25400" cap="flat" cmpd="dbl" algn="ctr">
                      <a:solidFill>
                        <a:srgbClr val="305496"/>
                      </a:solidFill>
                      <a:prstDash val="solid"/>
                      <a:round/>
                      <a:headEnd type="none" w="med" len="med"/>
                      <a:tailEnd type="none" w="med" len="med"/>
                    </a:lnT>
                    <a:lnB>
                      <a:noFill/>
                    </a:lnB>
                    <a:solidFill>
                      <a:srgbClr val="C6E0B4"/>
                    </a:solidFill>
                  </a:tcPr>
                </a:tc>
                <a:extLst>
                  <a:ext uri="{0D108BD9-81ED-4DB2-BD59-A6C34878D82A}">
                    <a16:rowId xmlns:a16="http://schemas.microsoft.com/office/drawing/2014/main" val="628797220"/>
                  </a:ext>
                </a:extLst>
              </a:tr>
              <a:tr h="173759">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C6E0B4"/>
                    </a:solidFill>
                  </a:tcPr>
                </a:tc>
                <a:extLst>
                  <a:ext uri="{0D108BD9-81ED-4DB2-BD59-A6C34878D82A}">
                    <a16:rowId xmlns:a16="http://schemas.microsoft.com/office/drawing/2014/main" val="685140955"/>
                  </a:ext>
                </a:extLst>
              </a:tr>
            </a:tbl>
          </a:graphicData>
        </a:graphic>
      </p:graphicFrame>
      <p:sp>
        <p:nvSpPr>
          <p:cNvPr id="14" name="TextBox 13">
            <a:extLst>
              <a:ext uri="{FF2B5EF4-FFF2-40B4-BE49-F238E27FC236}">
                <a16:creationId xmlns:a16="http://schemas.microsoft.com/office/drawing/2014/main" id="{0D193E42-C49F-0BBB-A87D-60C7595256DC}"/>
              </a:ext>
            </a:extLst>
          </p:cNvPr>
          <p:cNvSpPr txBox="1"/>
          <p:nvPr/>
        </p:nvSpPr>
        <p:spPr>
          <a:xfrm>
            <a:off x="838199" y="4279192"/>
            <a:ext cx="4833729" cy="369332"/>
          </a:xfrm>
          <a:prstGeom prst="rect">
            <a:avLst/>
          </a:prstGeom>
          <a:noFill/>
        </p:spPr>
        <p:txBody>
          <a:bodyPr wrap="square" rtlCol="0">
            <a:spAutoFit/>
          </a:bodyPr>
          <a:lstStyle/>
          <a:p>
            <a:pPr algn="just"/>
            <a:r>
              <a:rPr lang="en-US" dirty="0"/>
              <a:t> </a:t>
            </a:r>
          </a:p>
        </p:txBody>
      </p:sp>
      <p:sp>
        <p:nvSpPr>
          <p:cNvPr id="15" name="TextBox 14">
            <a:extLst>
              <a:ext uri="{FF2B5EF4-FFF2-40B4-BE49-F238E27FC236}">
                <a16:creationId xmlns:a16="http://schemas.microsoft.com/office/drawing/2014/main" id="{8DDE70F7-537A-BA80-C9C5-5A54647FB031}"/>
              </a:ext>
            </a:extLst>
          </p:cNvPr>
          <p:cNvSpPr txBox="1"/>
          <p:nvPr/>
        </p:nvSpPr>
        <p:spPr>
          <a:xfrm>
            <a:off x="930965" y="3447320"/>
            <a:ext cx="4833729" cy="1477328"/>
          </a:xfrm>
          <a:prstGeom prst="rect">
            <a:avLst/>
          </a:prstGeom>
          <a:noFill/>
        </p:spPr>
        <p:txBody>
          <a:bodyPr wrap="square" rtlCol="0">
            <a:spAutoFit/>
          </a:bodyPr>
          <a:lstStyle/>
          <a:p>
            <a:pPr algn="just"/>
            <a:r>
              <a:rPr lang="en-US" dirty="0"/>
              <a:t>Curves are showing how VFD counter abnormal situation resulting in avoid wear &amp;tear. Ultimately reduce the maintenance cost &amp; increase replacement time . 30% to 35 % reduction in maintenance cost observed by individual unit. </a:t>
            </a:r>
          </a:p>
        </p:txBody>
      </p:sp>
      <p:sp>
        <p:nvSpPr>
          <p:cNvPr id="3" name="Slide Number Placeholder 2">
            <a:extLst>
              <a:ext uri="{FF2B5EF4-FFF2-40B4-BE49-F238E27FC236}">
                <a16:creationId xmlns:a16="http://schemas.microsoft.com/office/drawing/2014/main" id="{B897A854-9FF5-E65C-C4FE-7C98429E4599}"/>
              </a:ext>
            </a:extLst>
          </p:cNvPr>
          <p:cNvSpPr>
            <a:spLocks noGrp="1"/>
          </p:cNvSpPr>
          <p:nvPr>
            <p:ph type="sldNum" sz="quarter" idx="12"/>
          </p:nvPr>
        </p:nvSpPr>
        <p:spPr/>
        <p:txBody>
          <a:bodyPr/>
          <a:lstStyle/>
          <a:p>
            <a:fld id="{7EFAC2F5-A98B-4B08-A895-DF091E8F58AA}" type="slidenum">
              <a:rPr lang="en-US" smtClean="0"/>
              <a:t>9</a:t>
            </a:fld>
            <a:r>
              <a:rPr lang="en-US" dirty="0"/>
              <a:t> of 23</a:t>
            </a:r>
          </a:p>
        </p:txBody>
      </p:sp>
    </p:spTree>
    <p:extLst>
      <p:ext uri="{BB962C8B-B14F-4D97-AF65-F5344CB8AC3E}">
        <p14:creationId xmlns:p14="http://schemas.microsoft.com/office/powerpoint/2010/main" val="2311252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4833</TotalTime>
  <Words>2296</Words>
  <Application>Microsoft Office PowerPoint</Application>
  <PresentationFormat>Widescreen</PresentationFormat>
  <Paragraphs>536</Paragraphs>
  <Slides>23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Black</vt:lpstr>
      <vt:lpstr>Calibri</vt:lpstr>
      <vt:lpstr>Calibri Light</vt:lpstr>
      <vt:lpstr>Jameel Noori Nastaleeq</vt:lpstr>
      <vt:lpstr>Office Theme</vt:lpstr>
      <vt:lpstr>ROLE OF ELECTRICAL &amp; AUTOAMATION ADVANCE TECHNOLOGY TO IMPROVE PROFITABILITY OF SUGAR INDUSTRY</vt:lpstr>
      <vt:lpstr>ABSTRACT</vt:lpstr>
      <vt:lpstr>HOW PROFITABILITY BE IMPROVED OF AN INDUSTRY?</vt:lpstr>
      <vt:lpstr>HIGHLY EFFICIENT MACHINERY. </vt:lpstr>
      <vt:lpstr>PowerPoint Presentation</vt:lpstr>
      <vt:lpstr>PowerPoint Presentation</vt:lpstr>
      <vt:lpstr>Mills House Motors &amp; Steam Turbine comparison   </vt:lpstr>
      <vt:lpstr>PowerPoint Presentation</vt:lpstr>
      <vt:lpstr>PowerPoint Presentation</vt:lpstr>
      <vt:lpstr>Crushing Rate Vs Kwh hourly consumption </vt:lpstr>
      <vt:lpstr>DCS REVOLUTIONERY ADDITION IN SUGAR INDUSTRY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LIMITATION OF AUTOMATION PROJECT OBSERVED IN SUGAR INDUSTRY.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برقی خطرات اور حفاظتی اقدامات</dc:title>
  <dc:creator>Mohammad Adnan</dc:creator>
  <cp:lastModifiedBy>E-BOOK 17</cp:lastModifiedBy>
  <cp:revision>98</cp:revision>
  <cp:lastPrinted>2022-09-19T10:50:53Z</cp:lastPrinted>
  <dcterms:created xsi:type="dcterms:W3CDTF">2022-05-10T07:54:48Z</dcterms:created>
  <dcterms:modified xsi:type="dcterms:W3CDTF">2022-10-03T09:26:05Z</dcterms:modified>
</cp:coreProperties>
</file>