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99" r:id="rId2"/>
    <p:sldId id="257" r:id="rId3"/>
    <p:sldId id="445" r:id="rId4"/>
    <p:sldId id="444" r:id="rId5"/>
    <p:sldId id="437" r:id="rId6"/>
    <p:sldId id="446" r:id="rId7"/>
    <p:sldId id="438" r:id="rId8"/>
    <p:sldId id="468" r:id="rId9"/>
    <p:sldId id="440" r:id="rId10"/>
    <p:sldId id="449" r:id="rId11"/>
    <p:sldId id="469" r:id="rId12"/>
    <p:sldId id="470" r:id="rId13"/>
    <p:sldId id="452" r:id="rId14"/>
    <p:sldId id="471" r:id="rId15"/>
    <p:sldId id="477" r:id="rId16"/>
    <p:sldId id="472" r:id="rId17"/>
    <p:sldId id="475" r:id="rId18"/>
    <p:sldId id="473" r:id="rId19"/>
    <p:sldId id="474" r:id="rId20"/>
    <p:sldId id="434" r:id="rId21"/>
    <p:sldId id="448" r:id="rId22"/>
    <p:sldId id="460" r:id="rId23"/>
    <p:sldId id="461" r:id="rId24"/>
    <p:sldId id="465" r:id="rId25"/>
    <p:sldId id="467" r:id="rId26"/>
    <p:sldId id="476" r:id="rId27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E19153-D709-462C-9F6D-4B846CFD406E}">
          <p14:sldIdLst>
            <p14:sldId id="399"/>
            <p14:sldId id="257"/>
            <p14:sldId id="445"/>
            <p14:sldId id="444"/>
            <p14:sldId id="437"/>
            <p14:sldId id="446"/>
            <p14:sldId id="438"/>
            <p14:sldId id="468"/>
            <p14:sldId id="440"/>
            <p14:sldId id="449"/>
            <p14:sldId id="469"/>
            <p14:sldId id="470"/>
            <p14:sldId id="452"/>
            <p14:sldId id="471"/>
            <p14:sldId id="477"/>
            <p14:sldId id="472"/>
            <p14:sldId id="475"/>
            <p14:sldId id="473"/>
            <p14:sldId id="474"/>
            <p14:sldId id="434"/>
            <p14:sldId id="448"/>
            <p14:sldId id="460"/>
            <p14:sldId id="461"/>
            <p14:sldId id="465"/>
            <p14:sldId id="467"/>
            <p14:sldId id="476"/>
          </p14:sldIdLst>
        </p14:section>
        <p14:section name="Untitled Section" id="{BA7544F9-FF4C-4F7B-8011-CFE376E2049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71" autoAdjust="0"/>
    <p:restoredTop sz="92349" autoAdjust="0"/>
  </p:normalViewPr>
  <p:slideViewPr>
    <p:cSldViewPr>
      <p:cViewPr>
        <p:scale>
          <a:sx n="64" d="100"/>
          <a:sy n="64" d="100"/>
        </p:scale>
        <p:origin x="-1300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handoutMaster" Target="handoutMasters/handout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notesMaster" Target="notesMasters/notesMaster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presProps" Target="presProp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8734" y="0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BA901-824C-4E8C-A305-2A6D1B7EE95A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82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8734" y="8842382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25DED-40D4-4C24-B1A0-F70174A5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31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8734" y="0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D3880-3A17-424A-9505-99318302F494}" type="datetimeFigureOut">
              <a:rPr lang="en-AU" smtClean="0"/>
              <a:t>3/10/2022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648" y="4421934"/>
            <a:ext cx="5563544" cy="4188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82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8734" y="8842382"/>
            <a:ext cx="3014471" cy="4652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A2E37-ACEC-45AC-B544-AF0A997D4AC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1265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B738CC2-795A-4243-9551-3380D7CE703F}" type="slidenum">
              <a:rPr lang="en-US"/>
              <a:pPr/>
              <a:t>1</a:t>
            </a:fld>
            <a:endParaRPr lang="en-US"/>
          </a:p>
        </p:txBody>
      </p:sp>
      <p:sp>
        <p:nvSpPr>
          <p:cNvPr id="51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400175" y="642938"/>
            <a:ext cx="4278313" cy="32083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96053" y="4420941"/>
            <a:ext cx="5564155" cy="418880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3A2E37-ACEC-45AC-B544-AF0A997D4AC1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0082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5D59BE3-9B7A-46E8-9170-5B2E344CC300}" type="slidenum">
              <a:rPr lang="en-US"/>
              <a:pPr/>
              <a:t>8</a:t>
            </a:fld>
            <a:endParaRPr lang="en-US"/>
          </a:p>
        </p:txBody>
      </p:sp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69988" y="712788"/>
            <a:ext cx="4668837" cy="3502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96053" y="4420941"/>
            <a:ext cx="5564155" cy="418880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5D59BE3-9B7A-46E8-9170-5B2E344CC300}" type="slidenum">
              <a:rPr lang="en-US"/>
              <a:pPr/>
              <a:t>9</a:t>
            </a:fld>
            <a:endParaRPr lang="en-US"/>
          </a:p>
        </p:txBody>
      </p:sp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69988" y="712788"/>
            <a:ext cx="4668837" cy="35020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96053" y="4420941"/>
            <a:ext cx="5564155" cy="418880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0839-E744-4217-A4A6-9A90A07753B1}" type="datetime1">
              <a:rPr lang="en-AU" smtClean="0"/>
              <a:t>3/10/2022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A35A8-BB78-4DE2-9C3D-24F232F53A70}" type="datetime1">
              <a:rPr lang="en-AU" smtClean="0"/>
              <a:t>3/10/2022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9A1F-5927-480F-8582-C5B3BF342F9B}" type="datetime1">
              <a:rPr lang="en-AU" smtClean="0"/>
              <a:t>3/10/2022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763E-33D7-45E6-B4EF-101825F40FC5}" type="datetime1">
              <a:rPr lang="en-AU" smtClean="0"/>
              <a:t>3/10/2022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64E7E-CE43-4104-A388-6812A83CD5DD}" type="datetime1">
              <a:rPr lang="en-AU" smtClean="0"/>
              <a:t>3/10/2022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D395-7FA9-4482-ADF6-8B932D70214E}" type="datetime1">
              <a:rPr lang="en-AU" smtClean="0"/>
              <a:t>3/10/2022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5ACD9-689C-454F-AA08-C022D1D9EB81}" type="datetime1">
              <a:rPr lang="en-AU" smtClean="0"/>
              <a:t>3/10/2022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0EC19-A933-40E5-8584-2CF922085C58}" type="datetime1">
              <a:rPr lang="en-AU" smtClean="0"/>
              <a:t>3/10/2022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A6A1F-13B1-4284-8BAB-F65A39414AA5}" type="datetime1">
              <a:rPr lang="en-AU" smtClean="0"/>
              <a:t>3/10/2022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DDF01-85A7-441F-BE44-CB41E08EF91A}" type="datetime1">
              <a:rPr lang="en-AU" smtClean="0"/>
              <a:t>3/10/2022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76326-4172-41DC-AD47-73AB70BB8EDA}" type="datetime1">
              <a:rPr lang="en-AU" smtClean="0"/>
              <a:t>3/10/2022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C5DD2-F766-4AC9-8D00-79720186FE57}" type="datetime1">
              <a:rPr lang="en-AU" smtClean="0"/>
              <a:t>3/10/2022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0E9EC-BC3A-428B-A246-EF994F3C5DF3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9.jpg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411040" cy="3107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83868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492896"/>
            <a:ext cx="6408712" cy="1431032"/>
          </a:xfrm>
        </p:spPr>
        <p:txBody>
          <a:bodyPr>
            <a:normAutofit/>
          </a:bodyPr>
          <a:lstStyle/>
          <a:p>
            <a: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  <a:t>Results at FSRDC-FSML</a:t>
            </a:r>
            <a:b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(During 2016-2022)</a:t>
            </a:r>
            <a:endParaRPr lang="en-AU" sz="2400" dirty="0"/>
          </a:p>
        </p:txBody>
      </p:sp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Users\zia.hussnain\Desktop\FSRDC Logo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16632"/>
            <a:ext cx="944116" cy="84754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8737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44624"/>
            <a:ext cx="6408712" cy="1160403"/>
          </a:xfrm>
        </p:spPr>
        <p:txBody>
          <a:bodyPr>
            <a:normAutofit/>
          </a:bodyPr>
          <a:lstStyle/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Average Yield ( tons / ha) of Promising line YTFG-236 at FSRDC-FSML During 2016-22</a:t>
            </a:r>
            <a:endParaRPr lang="en-AU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3940689"/>
              </p:ext>
            </p:extLst>
          </p:nvPr>
        </p:nvGraphicFramePr>
        <p:xfrm>
          <a:off x="311273" y="1412776"/>
          <a:ext cx="8509199" cy="4741004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819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0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0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0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70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65354"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variety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2016-17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2017-18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2018-19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2019-20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2020-21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2021-22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06-Year</a:t>
                      </a:r>
                    </a:p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Avg.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9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Yield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Yield</a:t>
                      </a:r>
                      <a:endParaRPr lang="en-AU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Yield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Yield</a:t>
                      </a:r>
                      <a:endParaRPr lang="en-AU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Yield</a:t>
                      </a:r>
                      <a:endParaRPr lang="en-AU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Yield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Yield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16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YTFG-236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114.20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110.90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122.10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150.90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139.80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142.80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130.12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CPF-253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 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 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 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112.10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126.10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136.40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124.87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CPF-237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-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-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-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121.10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110.20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112.50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114.60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SPF-234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101.20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96.60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110.10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118.40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126.10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117.90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111.72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CPF-246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98.10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108.00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112.50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108.10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109.80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120.20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109.45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CPF-247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111.70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93.30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106.50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122.60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99.80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116.50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108.40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CPF-250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101.20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97.70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116.40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98.50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110.00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113.60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106.23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CP77-400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102.40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95.50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111.20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108.00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94.30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104.30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102.62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CPF-251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94.30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96.20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83.30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89.60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90.70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101.20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92.55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HSF-240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79.20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92.10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84.40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101.20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90.50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91.20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89.77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30512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408712" cy="1293664"/>
          </a:xfrm>
        </p:spPr>
        <p:txBody>
          <a:bodyPr>
            <a:normAutofit/>
          </a:bodyPr>
          <a:lstStyle/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Average Recovery % ( Nov.-Mar.) of Promising lineYTFG-236 at FSRDC-FSML During 2016-22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3744630"/>
              </p:ext>
            </p:extLst>
          </p:nvPr>
        </p:nvGraphicFramePr>
        <p:xfrm>
          <a:off x="311273" y="1556792"/>
          <a:ext cx="8509199" cy="4700679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740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0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0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0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0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70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65354">
                <a:tc rowSpan="2"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variety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2016-17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2017-18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2018-19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2019-20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2020-21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2021-22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06-Year</a:t>
                      </a:r>
                    </a:p>
                    <a:p>
                      <a:pPr marL="0" marR="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Avg.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9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Rec.%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Rec.%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Rec.%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Rec.%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Rec.%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Rec.%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Rec.%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84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YTFG-236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12.64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12.81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13.03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12.71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12.70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CPF-251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11.91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12.79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12.38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12.48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CPF-250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11.77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12.56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SPF-234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11.98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11.89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12.09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CPF-253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11.78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12.02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CPF-237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11.06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CPF-246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11.02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11.02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11.72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CPF-247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11.08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11.62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10.92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11.42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CP77-400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10.12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10.08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HSF-240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9.97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9.69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9.87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3390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341784"/>
            <a:ext cx="6408712" cy="1431032"/>
          </a:xfrm>
        </p:spPr>
        <p:txBody>
          <a:bodyPr>
            <a:normAutofit/>
          </a:bodyPr>
          <a:lstStyle/>
          <a:p>
            <a: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  <a:t>Results of NUYT</a:t>
            </a:r>
            <a:b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(2019-2021)</a:t>
            </a:r>
            <a:endParaRPr lang="en-AU" sz="2400" dirty="0"/>
          </a:p>
        </p:txBody>
      </p:sp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13</a:t>
            </a:fld>
            <a:endParaRPr lang="en-AU"/>
          </a:p>
        </p:txBody>
      </p:sp>
      <p:sp>
        <p:nvSpPr>
          <p:cNvPr id="4" name="TextBox 3"/>
          <p:cNvSpPr txBox="1"/>
          <p:nvPr/>
        </p:nvSpPr>
        <p:spPr>
          <a:xfrm>
            <a:off x="1547664" y="2060848"/>
            <a:ext cx="66247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>
                <a:latin typeface="Arial" pitchFamily="34" charset="0"/>
                <a:cs typeface="Arial" pitchFamily="34" charset="0"/>
              </a:rPr>
              <a:t>Conducted at;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SRI-AARI, Faisalabad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PARC-NSTHRI,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Thatta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SRI-AARI,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Tandojam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SRD-SRI-AARI,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Khanpur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FSRDC, Fatima Sugar Mills,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Addu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SSRI,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Jhang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253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14</a:t>
            </a:fld>
            <a:endParaRPr lang="en-AU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43608" y="111671"/>
            <a:ext cx="6840760" cy="7250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500" b="1" dirty="0">
                <a:latin typeface="Arial" panose="020B0604020202020204" pitchFamily="34" charset="0"/>
                <a:cs typeface="Arial" panose="020B0604020202020204" pitchFamily="34" charset="0"/>
              </a:rPr>
              <a:t>Summary of NUYT Results</a:t>
            </a:r>
            <a:b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1600" b="1" dirty="0">
                <a:latin typeface="Arial" panose="020B0604020202020204" pitchFamily="34" charset="0"/>
                <a:cs typeface="Arial" panose="020B0604020202020204" pitchFamily="34" charset="0"/>
              </a:rPr>
              <a:t> (Average of 02 years)</a:t>
            </a:r>
            <a:endParaRPr lang="en-AU" sz="1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902188"/>
              </p:ext>
            </p:extLst>
          </p:nvPr>
        </p:nvGraphicFramePr>
        <p:xfrm>
          <a:off x="713235" y="1124741"/>
          <a:ext cx="7891213" cy="49797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4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3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0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2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0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Variety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Cane Yield (tons/ha)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CCS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Sugar Yield (tons/ha)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SLSG-1409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122.70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15.27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YTFG-236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116.80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14.88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SoG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CPSG-29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120.80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14.67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Th-1504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107.00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14.08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CPF-246 (Standard)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109.00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SLSG-1591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105.70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Th-10 (Standard)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99.50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S2012 SL-426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103.10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SLSG-1653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103.80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S2003 US-778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105.20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SLSG-1654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102.40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CPFG-110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104.10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SoG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CPSG-24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108.00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CPF-249 (Standard)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97.10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MS-2003 CR8-407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103.50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681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SPF-234 (Standard)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103.30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267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421" y="188640"/>
            <a:ext cx="6768955" cy="864096"/>
          </a:xfrm>
        </p:spPr>
        <p:txBody>
          <a:bodyPr>
            <a:normAutofit fontScale="90000"/>
          </a:bodyPr>
          <a:lstStyle/>
          <a:p>
            <a:br>
              <a:rPr lang="en-US" sz="2000" dirty="0">
                <a:latin typeface="Arial" pitchFamily="34" charset="0"/>
                <a:cs typeface="Arial" pitchFamily="34" charset="0"/>
              </a:rPr>
            </a:br>
            <a:br>
              <a:rPr lang="en-US" sz="2000" dirty="0">
                <a:latin typeface="Arial" pitchFamily="34" charset="0"/>
                <a:cs typeface="Arial" pitchFamily="34" charset="0"/>
              </a:rPr>
            </a:b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DNA Fingerprinting from Agri. Biotechnology Research Institute, AARI Faisalabad.</a:t>
            </a:r>
            <a:b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6" r="6408" b="1486"/>
          <a:stretch/>
        </p:blipFill>
        <p:spPr>
          <a:xfrm>
            <a:off x="683568" y="1412776"/>
            <a:ext cx="7776864" cy="489654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15</a:t>
            </a:fld>
            <a:endParaRPr lang="en-AU"/>
          </a:p>
        </p:txBody>
      </p:sp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7548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408712" cy="720080"/>
          </a:xfrm>
        </p:spPr>
        <p:txBody>
          <a:bodyPr>
            <a:normAutofit fontScale="90000"/>
          </a:bodyPr>
          <a:lstStyle/>
          <a:p>
            <a: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  <a:t>Results of Zonal Field Trials</a:t>
            </a:r>
            <a:b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(2019-2021)</a:t>
            </a:r>
            <a:endParaRPr lang="en-AU" sz="2400" dirty="0"/>
          </a:p>
        </p:txBody>
      </p:sp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16</a:t>
            </a:fld>
            <a:endParaRPr lang="en-AU"/>
          </a:p>
        </p:txBody>
      </p:sp>
      <p:sp>
        <p:nvSpPr>
          <p:cNvPr id="7" name="TextBox 6"/>
          <p:cNvSpPr txBox="1"/>
          <p:nvPr/>
        </p:nvSpPr>
        <p:spPr>
          <a:xfrm>
            <a:off x="476250" y="1196752"/>
            <a:ext cx="827221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Zonal field trails were conducted at 09 locations of Punjab during Spring 2019. Detail of locations is as under and results were taken in 3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rd</a:t>
            </a:r>
            <a:r>
              <a:rPr lang="en-US" dirty="0">
                <a:latin typeface="Arial" pitchFamily="34" charset="0"/>
                <a:cs typeface="Arial" pitchFamily="34" charset="0"/>
              </a:rPr>
              <a:t> week of February.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Mr. Rao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Yousaf</a:t>
            </a:r>
            <a:r>
              <a:rPr lang="en-US" dirty="0">
                <a:latin typeface="Arial" pitchFamily="34" charset="0"/>
                <a:cs typeface="Arial" pitchFamily="34" charset="0"/>
              </a:rPr>
              <a:t> Jamil,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Moza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Gurmani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FSML.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Mr. Syed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Sajjad</a:t>
            </a:r>
            <a:r>
              <a:rPr lang="en-US" dirty="0">
                <a:latin typeface="Arial" pitchFamily="34" charset="0"/>
                <a:cs typeface="Arial" pitchFamily="34" charset="0"/>
              </a:rPr>
              <a:t> Hussain,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Moza</a:t>
            </a:r>
            <a:r>
              <a:rPr lang="en-US" dirty="0">
                <a:latin typeface="Arial" pitchFamily="34" charset="0"/>
                <a:cs typeface="Arial" pitchFamily="34" charset="0"/>
              </a:rPr>
              <a:t> Tariq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Chowk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Kot Addu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Mr.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Chunnu</a:t>
            </a:r>
            <a:r>
              <a:rPr lang="en-US" dirty="0">
                <a:latin typeface="Arial" pitchFamily="34" charset="0"/>
                <a:cs typeface="Arial" pitchFamily="34" charset="0"/>
              </a:rPr>
              <a:t> Khan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Laghari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Moza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Jatoi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Muzaffargarh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Mr. Arshad Hussain Khan,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Layyah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Mr. Fareed Hussain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Bhapla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D. G. Khan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Mr. Malik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Rab</a:t>
            </a:r>
            <a:r>
              <a:rPr lang="en-US" dirty="0">
                <a:latin typeface="Arial" pitchFamily="34" charset="0"/>
                <a:cs typeface="Arial" pitchFamily="34" charset="0"/>
              </a:rPr>
              <a:t> Nawaz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Kalroo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Multan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Mr. Mushtaq Ahmad Baloch,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Chowki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Masti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Kehror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Pakka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Lodhran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Mr. Langer Khan, 18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Hazari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Jhang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330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6840760" cy="1088395"/>
          </a:xfrm>
        </p:spPr>
        <p:txBody>
          <a:bodyPr>
            <a:normAutofit/>
          </a:bodyPr>
          <a:lstStyle/>
          <a:p>
            <a: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  <a:t>Summary of Zonal Field Trials</a:t>
            </a:r>
            <a:br>
              <a:rPr lang="en-AU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(Average of 02 years at harvesting in Feb.)</a:t>
            </a:r>
            <a:endParaRPr lang="en-AU" sz="2000" dirty="0"/>
          </a:p>
        </p:txBody>
      </p:sp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17</a:t>
            </a:fld>
            <a:endParaRPr lang="en-AU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386813"/>
              </p:ext>
            </p:extLst>
          </p:nvPr>
        </p:nvGraphicFramePr>
        <p:xfrm>
          <a:off x="1403648" y="1412776"/>
          <a:ext cx="6192688" cy="36826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8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1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Variety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Cane Yield (tons/ha)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Recovery 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Sugar Yield (tons/ha)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YTFG-236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126.24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12.91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16.30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32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CPF-253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120.00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12.38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14.86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32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SPF-234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110.66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32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CPF-246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106.11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11.87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12.60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32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CPF-250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99.17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32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CPF-237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100.58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32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CPF-251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91.88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12.77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11.73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32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CP77-400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102.39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10.55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32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HSF-240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88.73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9.90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8.78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3658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16633"/>
            <a:ext cx="6480720" cy="864096"/>
          </a:xfrm>
        </p:spPr>
        <p:txBody>
          <a:bodyPr>
            <a:normAutofit/>
          </a:bodyPr>
          <a:lstStyle/>
          <a:p>
            <a: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  <a:t>Detail of Cane Yield (tons/ha) </a:t>
            </a:r>
            <a:b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(Average of 02 years at harvesting in Feb.)</a:t>
            </a:r>
            <a:endParaRPr lang="en-AU" sz="2000" dirty="0"/>
          </a:p>
        </p:txBody>
      </p:sp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18</a:t>
            </a:fld>
            <a:endParaRPr lang="en-AU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661825"/>
              </p:ext>
            </p:extLst>
          </p:nvPr>
        </p:nvGraphicFramePr>
        <p:xfrm>
          <a:off x="476249" y="1340764"/>
          <a:ext cx="8128196" cy="46258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7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8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95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16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45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7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08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085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34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931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Variety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Sanawan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Kot</a:t>
                      </a:r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Addu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Muzaffargarh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Layyah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D. G. Khan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Multan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Lodhran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Jhang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Average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YTFG-236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133.05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130.65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127.20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123.55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128.50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124.65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126.40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115.95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126.24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CPF-246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101.55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103.40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106.85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110.30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117.15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103.10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100.45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106.11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CPF-250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106.35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89.90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98.70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97.20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105.65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94.45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99.10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102.00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99.17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CPF-251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95.95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85.35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95.75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86.75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93.20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94.45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91.65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91.90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91.88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CPF-253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131.25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121.60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116.10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123.70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126.75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111.80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108.80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120.00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SPF-234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122.00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105.75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99.85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115.05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110.66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CPF-237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100.75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102.25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95.65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106.30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99.20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99.35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100.58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CP77-400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99.30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99.50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98.75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103.10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102.75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105.00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112.40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98.30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102.39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HSF-240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90.85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84.60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89.95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88.35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85.15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87.15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92.45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91.30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88.73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7043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5904656" cy="797883"/>
          </a:xfrm>
        </p:spPr>
        <p:txBody>
          <a:bodyPr>
            <a:normAutofit fontScale="90000"/>
          </a:bodyPr>
          <a:lstStyle/>
          <a:p>
            <a:r>
              <a:rPr lang="en-AU" sz="3000" b="1" dirty="0">
                <a:latin typeface="Arial" panose="020B0604020202020204" pitchFamily="34" charset="0"/>
                <a:cs typeface="Arial" panose="020B0604020202020204" pitchFamily="34" charset="0"/>
              </a:rPr>
              <a:t>Detail of Recovery %</a:t>
            </a:r>
            <a:br>
              <a:rPr lang="en-AU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(Average of 02 years at harvesting in Feb.)</a:t>
            </a:r>
            <a:endParaRPr lang="en-AU" sz="2000" dirty="0"/>
          </a:p>
        </p:txBody>
      </p:sp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19</a:t>
            </a:fld>
            <a:endParaRPr lang="en-AU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109598"/>
              </p:ext>
            </p:extLst>
          </p:nvPr>
        </p:nvGraphicFramePr>
        <p:xfrm>
          <a:off x="476249" y="1340764"/>
          <a:ext cx="8128196" cy="46258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7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8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95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16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45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7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08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085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34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931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Variety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Sanawan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Kot</a:t>
                      </a:r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Addu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Muzaffargarh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Layyah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D. G. Khan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Multan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Lodhran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Jhang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Average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YTFG-236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12.91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CPF-246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11.87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CPF-250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12.61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CPF-251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12.77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CPF-253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12.38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SPF-234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12.22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CPF-237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CP77-400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10.30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4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HSF-240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9.32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9.81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9.76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9.90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6255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12764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Arial" pitchFamily="34" charset="0"/>
                <a:cs typeface="Arial" pitchFamily="34" charset="0"/>
              </a:rPr>
              <a:t>Performance of Promising Sugarcane Elite</a:t>
            </a:r>
          </a:p>
          <a:p>
            <a:pPr algn="ctr"/>
            <a:r>
              <a:rPr lang="en-US" sz="3200" b="1" dirty="0">
                <a:latin typeface="Arial" pitchFamily="34" charset="0"/>
                <a:cs typeface="Arial" pitchFamily="34" charset="0"/>
              </a:rPr>
              <a:t> Line YTFG-236 in Punjab, Pakistan</a:t>
            </a:r>
          </a:p>
        </p:txBody>
      </p:sp>
      <p:pic>
        <p:nvPicPr>
          <p:cNvPr id="4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200" y="3118316"/>
            <a:ext cx="8305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latin typeface="Arial" pitchFamily="34" charset="0"/>
                <a:cs typeface="Arial" pitchFamily="34" charset="0"/>
              </a:rPr>
              <a:t>By:</a:t>
            </a:r>
          </a:p>
          <a:p>
            <a:pPr algn="ctr"/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i="1" dirty="0">
                <a:latin typeface="Arial" pitchFamily="34" charset="0"/>
                <a:cs typeface="Arial" pitchFamily="34" charset="0"/>
              </a:rPr>
              <a:t>Dr. Syed Zia Ul Hussnain, Zulfqar Waseem Malik, Mushtaq Ahmad &amp; M. Umair Farooq</a:t>
            </a:r>
          </a:p>
          <a:p>
            <a:pPr algn="ctr"/>
            <a:endParaRPr lang="en-US" sz="2000" b="1" i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200" b="1" dirty="0">
                <a:latin typeface="Arial" pitchFamily="34" charset="0"/>
                <a:cs typeface="Arial" pitchFamily="34" charset="0"/>
              </a:rPr>
              <a:t>Fatima Sugar Research &amp; Development Centre (FSRDC),</a:t>
            </a:r>
          </a:p>
          <a:p>
            <a:pPr algn="ctr"/>
            <a:r>
              <a:rPr lang="en-US" sz="2200" b="1" dirty="0">
                <a:latin typeface="Arial" pitchFamily="34" charset="0"/>
                <a:cs typeface="Arial" pitchFamily="34" charset="0"/>
              </a:rPr>
              <a:t>Fatima Sugar Mills Limited,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Kot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Addu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408712" cy="872371"/>
          </a:xfrm>
        </p:spPr>
        <p:txBody>
          <a:bodyPr>
            <a:normAutofit/>
          </a:bodyPr>
          <a:lstStyle/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Quality Analysis of YTFG-236 from Different Institutes / Sugar Mills</a:t>
            </a:r>
            <a:endParaRPr lang="en-AU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0567448"/>
              </p:ext>
            </p:extLst>
          </p:nvPr>
        </p:nvGraphicFramePr>
        <p:xfrm>
          <a:off x="899592" y="1196752"/>
          <a:ext cx="7560840" cy="4619308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6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98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800" b="1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Institute</a:t>
                      </a:r>
                      <a:endParaRPr lang="en-AU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800" b="1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Recovery %</a:t>
                      </a:r>
                      <a:endParaRPr lang="en-AU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1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28-Sep-21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Ashraf Sugar Mills.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A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9.71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40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30-Dec-21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SCRI, </a:t>
                      </a:r>
                      <a:r>
                        <a:rPr lang="en-US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Mardan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(Govt.</a:t>
                      </a:r>
                      <a:r>
                        <a:rPr lang="en-U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KPK).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A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97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11-Jan-22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SRI, AARI, Faisalabad (</a:t>
                      </a:r>
                      <a:r>
                        <a:rPr lang="en-AU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Govt</a:t>
                      </a:r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of Punjab).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A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28-Jan-22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SCRI, </a:t>
                      </a:r>
                      <a:r>
                        <a:rPr lang="en-US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Mardan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(Govt.</a:t>
                      </a:r>
                      <a:r>
                        <a:rPr lang="en-US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KPK).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A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01-Feb-22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SRI, AARI, Faisalabad (</a:t>
                      </a:r>
                      <a:r>
                        <a:rPr lang="en-AU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Govt</a:t>
                      </a:r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of Punjab).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A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17-Feb-22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RYK Sugar Mills.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A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5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22-Feb-22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AU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Sheikhoo</a:t>
                      </a:r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Sugar Mills.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A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12.40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540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22-Feb-22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Fatima</a:t>
                      </a:r>
                      <a:r>
                        <a:rPr lang="en-AU" sz="16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Sugar Mills.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A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54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21-Mar-22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Analysed by </a:t>
                      </a:r>
                      <a:r>
                        <a:rPr lang="en-AU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Ramzan</a:t>
                      </a:r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Sugar Mills Representative.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A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13.33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540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A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29-Sep.22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A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Darya Khan Sugar Mills, Darya Khan.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A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8.98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2028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408712" cy="1008112"/>
          </a:xfrm>
        </p:spPr>
        <p:txBody>
          <a:bodyPr>
            <a:normAutofit/>
          </a:bodyPr>
          <a:lstStyle/>
          <a:p>
            <a:r>
              <a:rPr lang="en-AU" sz="2200" b="1" dirty="0">
                <a:latin typeface="Arial" pitchFamily="34" charset="0"/>
                <a:cs typeface="Arial" panose="020B0604020202020204" pitchFamily="34" charset="0"/>
              </a:rPr>
              <a:t>Reaction of Promising lines Against Red Rot  During 2017-2022 at FSRDC-FSML</a:t>
            </a:r>
            <a:endParaRPr lang="en-AU" dirty="0">
              <a:solidFill>
                <a:srgbClr val="FF0000"/>
              </a:solidFill>
            </a:endParaRPr>
          </a:p>
        </p:txBody>
      </p:sp>
      <p:pic>
        <p:nvPicPr>
          <p:cNvPr id="6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2981307"/>
              </p:ext>
            </p:extLst>
          </p:nvPr>
        </p:nvGraphicFramePr>
        <p:xfrm>
          <a:off x="1331640" y="1628800"/>
          <a:ext cx="6490750" cy="365798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103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1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1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85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1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51841"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Variety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Red Rot </a:t>
                      </a:r>
                    </a:p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(2017)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Red Rot </a:t>
                      </a:r>
                    </a:p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(2018)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Red Rot </a:t>
                      </a:r>
                    </a:p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(2019)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Red Rot </a:t>
                      </a:r>
                    </a:p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(2020)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Red Rot </a:t>
                      </a:r>
                    </a:p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(2021)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Red Rot </a:t>
                      </a:r>
                    </a:p>
                    <a:p>
                      <a:pPr algn="ctr" fontAlgn="b"/>
                      <a:r>
                        <a:rPr lang="en-AU" sz="1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(2022)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84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6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YTFG-236</a:t>
                      </a:r>
                      <a:endParaRPr lang="en-A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841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600" b="1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CPF-250</a:t>
                      </a:r>
                      <a:endParaRPr lang="en-AU" sz="16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841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600" b="1" kern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CPF-253</a:t>
                      </a:r>
                      <a:endParaRPr lang="en-AU" sz="1600" b="1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841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600" b="1" kern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CPF-251</a:t>
                      </a:r>
                      <a:endParaRPr lang="en-AU" sz="1600" b="1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841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600" b="1" kern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CP 77-400</a:t>
                      </a:r>
                      <a:endParaRPr lang="en-AU" sz="16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841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600" b="1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CPF 246</a:t>
                      </a:r>
                      <a:endParaRPr lang="en-AU" sz="16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MS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MS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MS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841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600" b="1" kern="12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CPF-247</a:t>
                      </a:r>
                      <a:endParaRPr lang="en-AU" sz="1600" b="1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841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CPF-249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841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600" b="1" kern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HSF 240</a:t>
                      </a:r>
                      <a:endParaRPr lang="en-AU" sz="1600" b="1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  <a:endParaRPr lang="en-A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1841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600" b="1" kern="12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CPF-237</a:t>
                      </a:r>
                      <a:endParaRPr lang="en-AU" sz="1600" b="1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MR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1841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SPF-234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674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  <a:p>
            <a:endParaRPr lang="en-AU" dirty="0"/>
          </a:p>
        </p:txBody>
      </p:sp>
      <p:pic>
        <p:nvPicPr>
          <p:cNvPr id="6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22</a:t>
            </a:fld>
            <a:endParaRPr lang="en-AU"/>
          </a:p>
        </p:txBody>
      </p:sp>
      <p:pic>
        <p:nvPicPr>
          <p:cNvPr id="1026" name="Picture 2" descr="C:\Users\ZEESHAN AKRAM\Desktop\pics\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326" y="1124744"/>
            <a:ext cx="4825954" cy="530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217290" y="188640"/>
            <a:ext cx="6667078" cy="796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000" b="1" dirty="0">
                <a:latin typeface="Arial" pitchFamily="34" charset="0"/>
                <a:cs typeface="Arial" pitchFamily="34" charset="0"/>
              </a:rPr>
              <a:t>Visit of Sugarcane Travelling Seminar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organized by PARC, Islamabad at </a:t>
            </a:r>
            <a:r>
              <a:rPr lang="en-AU" sz="2000" b="1" dirty="0">
                <a:latin typeface="Arial" pitchFamily="34" charset="0"/>
                <a:cs typeface="Arial" pitchFamily="34" charset="0"/>
              </a:rPr>
              <a:t>FSRDC Research Farm</a:t>
            </a:r>
          </a:p>
        </p:txBody>
      </p:sp>
    </p:spTree>
    <p:extLst>
      <p:ext uri="{BB962C8B-B14F-4D97-AF65-F5344CB8AC3E}">
        <p14:creationId xmlns:p14="http://schemas.microsoft.com/office/powerpoint/2010/main" val="1474808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  <a:p>
            <a:endParaRPr lang="en-AU" dirty="0"/>
          </a:p>
        </p:txBody>
      </p:sp>
      <p:pic>
        <p:nvPicPr>
          <p:cNvPr id="6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23</a:t>
            </a:fld>
            <a:endParaRPr lang="en-AU"/>
          </a:p>
        </p:txBody>
      </p:sp>
      <p:pic>
        <p:nvPicPr>
          <p:cNvPr id="6146" name="Picture 2" descr="C:\Users\ZEESHAN AKRAM\Desktop\pics\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5"/>
          <a:stretch/>
        </p:blipFill>
        <p:spPr bwMode="auto">
          <a:xfrm>
            <a:off x="2068643" y="908720"/>
            <a:ext cx="4951629" cy="574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001266" y="111770"/>
            <a:ext cx="6739086" cy="796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000" b="1" dirty="0">
                <a:latin typeface="Arial" pitchFamily="34" charset="0"/>
                <a:cs typeface="Arial" pitchFamily="34" charset="0"/>
              </a:rPr>
              <a:t>Visit of Sugarcane Travelling Seminar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organized by PARC, Islamabad at </a:t>
            </a:r>
            <a:r>
              <a:rPr lang="en-AU" sz="2000" b="1" dirty="0">
                <a:latin typeface="Arial" pitchFamily="34" charset="0"/>
                <a:cs typeface="Arial" pitchFamily="34" charset="0"/>
              </a:rPr>
              <a:t>FSRDC Research Farm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63888" y="1609636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YTFG-236</a:t>
            </a:r>
          </a:p>
        </p:txBody>
      </p:sp>
    </p:spTree>
    <p:extLst>
      <p:ext uri="{BB962C8B-B14F-4D97-AF65-F5344CB8AC3E}">
        <p14:creationId xmlns:p14="http://schemas.microsoft.com/office/powerpoint/2010/main" val="521734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  <a:p>
            <a:endParaRPr lang="en-AU" dirty="0"/>
          </a:p>
        </p:txBody>
      </p:sp>
      <p:pic>
        <p:nvPicPr>
          <p:cNvPr id="6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24</a:t>
            </a:fld>
            <a:endParaRPr lang="en-AU"/>
          </a:p>
        </p:txBody>
      </p:sp>
      <p:pic>
        <p:nvPicPr>
          <p:cNvPr id="4098" name="Picture 2" descr="C:\Users\ZEESHAN AKRAM\Desktop\pics\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65"/>
          <a:stretch/>
        </p:blipFill>
        <p:spPr bwMode="auto">
          <a:xfrm>
            <a:off x="683568" y="1821904"/>
            <a:ext cx="7674964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83568" y="471810"/>
            <a:ext cx="7560840" cy="796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1900" b="1" dirty="0">
                <a:latin typeface="Arial" pitchFamily="34" charset="0"/>
                <a:cs typeface="Arial" pitchFamily="34" charset="0"/>
              </a:rPr>
              <a:t>Inspection Visit of Federal Seed Certification &amp; Registration Department</a:t>
            </a:r>
            <a:r>
              <a:rPr lang="en-US" sz="1900" b="1" dirty="0">
                <a:latin typeface="Arial" pitchFamily="34" charset="0"/>
                <a:cs typeface="Arial" pitchFamily="34" charset="0"/>
              </a:rPr>
              <a:t>, Islamabad at </a:t>
            </a:r>
            <a:r>
              <a:rPr lang="en-AU" sz="1900" b="1" dirty="0">
                <a:latin typeface="Arial" pitchFamily="34" charset="0"/>
                <a:cs typeface="Arial" pitchFamily="34" charset="0"/>
              </a:rPr>
              <a:t>FSRDC Research Farm</a:t>
            </a:r>
          </a:p>
        </p:txBody>
      </p:sp>
    </p:spTree>
    <p:extLst>
      <p:ext uri="{BB962C8B-B14F-4D97-AF65-F5344CB8AC3E}">
        <p14:creationId xmlns:p14="http://schemas.microsoft.com/office/powerpoint/2010/main" val="3984303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  <a:p>
            <a:endParaRPr lang="en-AU" dirty="0"/>
          </a:p>
        </p:txBody>
      </p:sp>
      <p:pic>
        <p:nvPicPr>
          <p:cNvPr id="6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25</a:t>
            </a:fld>
            <a:endParaRPr lang="en-A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412776"/>
            <a:ext cx="3819819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339752" y="404664"/>
            <a:ext cx="4680520" cy="796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000" b="1" dirty="0">
                <a:latin typeface="Arial" pitchFamily="34" charset="0"/>
                <a:cs typeface="Arial" pitchFamily="34" charset="0"/>
              </a:rPr>
              <a:t>View of YTFG-236 at </a:t>
            </a:r>
            <a:r>
              <a:rPr lang="en-AU" sz="2000" b="1" dirty="0" err="1">
                <a:latin typeface="Arial" pitchFamily="34" charset="0"/>
                <a:cs typeface="Arial" pitchFamily="34" charset="0"/>
              </a:rPr>
              <a:t>Ramzan</a:t>
            </a:r>
            <a:r>
              <a:rPr lang="en-AU" sz="2000" b="1" dirty="0">
                <a:latin typeface="Arial" pitchFamily="34" charset="0"/>
                <a:cs typeface="Arial" pitchFamily="34" charset="0"/>
              </a:rPr>
              <a:t> Sugar Mills </a:t>
            </a:r>
            <a:r>
              <a:rPr lang="en-AU" sz="2000" b="1">
                <a:latin typeface="Arial" pitchFamily="34" charset="0"/>
                <a:cs typeface="Arial" pitchFamily="34" charset="0"/>
              </a:rPr>
              <a:t>Farms September 2022</a:t>
            </a:r>
            <a:endParaRPr lang="en-A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12776"/>
            <a:ext cx="4122459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835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26</a:t>
            </a:fld>
            <a:endParaRPr lang="en-AU"/>
          </a:p>
        </p:txBody>
      </p:sp>
      <p:sp>
        <p:nvSpPr>
          <p:cNvPr id="5" name="Rectangle 4"/>
          <p:cNvSpPr/>
          <p:nvPr/>
        </p:nvSpPr>
        <p:spPr>
          <a:xfrm>
            <a:off x="2195736" y="2348880"/>
            <a:ext cx="41764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8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Thanks</a:t>
            </a:r>
          </a:p>
        </p:txBody>
      </p:sp>
      <p:pic>
        <p:nvPicPr>
          <p:cNvPr id="6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756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51570" y="2111945"/>
            <a:ext cx="780886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Research at FSRDC is clustered within four multidisciplinary programmes, namely Variety Improvement, Crop Protection, Crop Performance &amp; Optimization.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Research being conducted at the research centre is building a bridge between the organization and farmers through advanced agriculture technology.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FSRDC also offers a range of services including fertilizers advisory, disease diagnoses and educational courses to the farmers.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5" name="Rectangle 4"/>
          <p:cNvSpPr/>
          <p:nvPr/>
        </p:nvSpPr>
        <p:spPr>
          <a:xfrm>
            <a:off x="1115616" y="500479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Welcome to</a:t>
            </a:r>
            <a:br>
              <a:rPr lang="en-US" sz="2400" b="1" dirty="0"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latin typeface="Arial" pitchFamily="34" charset="0"/>
                <a:cs typeface="Arial" pitchFamily="34" charset="0"/>
              </a:rPr>
              <a:t>Fatima Sugarcane Research and Development Centre (FSRDC).</a:t>
            </a:r>
          </a:p>
        </p:txBody>
      </p:sp>
    </p:spTree>
    <p:extLst>
      <p:ext uri="{BB962C8B-B14F-4D97-AF65-F5344CB8AC3E}">
        <p14:creationId xmlns:p14="http://schemas.microsoft.com/office/powerpoint/2010/main" val="3884547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5656" y="653787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" pitchFamily="34" charset="0"/>
                <a:cs typeface="Arial" pitchFamily="34" charset="0"/>
              </a:rPr>
              <a:t>Goal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3568" y="1988840"/>
            <a:ext cx="7816874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To develop sugarcane varietal and production technologies for sustainability of the industry in Pakistan.</a:t>
            </a:r>
          </a:p>
        </p:txBody>
      </p:sp>
    </p:spTree>
    <p:extLst>
      <p:ext uri="{BB962C8B-B14F-4D97-AF65-F5344CB8AC3E}">
        <p14:creationId xmlns:p14="http://schemas.microsoft.com/office/powerpoint/2010/main" val="2862061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3321424"/>
              </p:ext>
            </p:extLst>
          </p:nvPr>
        </p:nvGraphicFramePr>
        <p:xfrm>
          <a:off x="611560" y="836712"/>
          <a:ext cx="7931225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9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Selection Stage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Plot size/Selection</a:t>
                      </a:r>
                      <a:r>
                        <a:rPr lang="en-AU" sz="14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A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Criteria</a:t>
                      </a:r>
                      <a:r>
                        <a:rPr lang="en-AU" sz="1400" b="1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A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stage</a:t>
                      </a:r>
                      <a:endParaRPr lang="en-A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Selection Criteria</a:t>
                      </a:r>
                      <a:endParaRPr lang="en-A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Stage-1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(Nursery)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Single stool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10-15 %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Growth, Stooling, Stalk size, Freedom from naturally occurring diseases and periodic brix %.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Stage-2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(Progeny)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m single row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Single plot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10-15 %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Germination, Tillering, Growth, Stooling, Stalk number, Side shooting, Erectness, Pithiness, Piping, Lodging, Free from naturally occurring diseases, Artificial inoculation of Red rot, Brix %.</a:t>
                      </a:r>
                      <a:endParaRPr lang="en-A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Stage-3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(Advance)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6.5 m x 6 rows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Single plot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25 %</a:t>
                      </a: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Same as in stage-2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Yield estimates, Herbicide susceptibility,</a:t>
                      </a:r>
                      <a:r>
                        <a:rPr lang="en-AU" sz="12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Natural infestation of borers/other insects and Brix %.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Stage-4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(Q.Final)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6.5 m x 4 rows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3-4 replications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Same as in stage-3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Agronomic trials with more emphasis on ratoonability, Pathological trials,tests on</a:t>
                      </a:r>
                      <a:r>
                        <a:rPr lang="en-AU" sz="12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Post harvest losses and </a:t>
                      </a:r>
                      <a:r>
                        <a:rPr lang="en-A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Periodic quality analysis (brix, pol, purity and recovery % cane.</a:t>
                      </a:r>
                      <a:endParaRPr lang="en-AU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Stage-5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(Semi-Final)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m x 6 rows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3-4 replications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Same as in stage-4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Coordinated trials, numbers</a:t>
                      </a:r>
                      <a:r>
                        <a:rPr lang="en-AU" sz="12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sites and years.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Stage-6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AU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(Final)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Block planting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acre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Plantation acceptance (Plant + Ratoon Crop) </a:t>
                      </a:r>
                      <a:r>
                        <a:rPr lang="en-A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Coordinated trials on growers fields, numbers of sites and years.</a:t>
                      </a:r>
                      <a:endParaRPr lang="en-AU" sz="12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+mn-ea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Stage-7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2-5 acres (25-sites)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Commercial planting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Same as in Stage-6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AU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Out field trials.</a:t>
                      </a:r>
                      <a:endParaRPr lang="en-A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47664" y="188640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Clonal Selection Criteria </a:t>
            </a:r>
            <a:endParaRPr lang="en-A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091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pPr lvl="0"/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Sugarcane variety development at FSRDC</a:t>
            </a:r>
            <a:b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Fuzz / Clones Detail</a:t>
            </a:r>
            <a:endParaRPr lang="en-AU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010829"/>
              </p:ext>
            </p:extLst>
          </p:nvPr>
        </p:nvGraphicFramePr>
        <p:xfrm>
          <a:off x="1043608" y="1340768"/>
          <a:ext cx="6911682" cy="469289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384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8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l"/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Organization </a:t>
                      </a:r>
                      <a:endParaRPr lang="en-AU" sz="16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No. of crosses / Clones</a:t>
                      </a:r>
                      <a:endParaRPr lang="en-AU" sz="16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Year</a:t>
                      </a:r>
                      <a:endParaRPr lang="en-AU" sz="16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USDA-ARS CP, USA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PARC</a:t>
                      </a:r>
                      <a:r>
                        <a:rPr lang="en-AU" sz="160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&amp; </a:t>
                      </a:r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SSRI, JHANG Lines from</a:t>
                      </a:r>
                      <a:r>
                        <a:rPr lang="en-AU" sz="160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l"/>
                      <a:r>
                        <a:rPr lang="en-AU" sz="160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YT &amp; </a:t>
                      </a:r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S2012CP-Series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Total-</a:t>
                      </a:r>
                      <a:r>
                        <a:rPr lang="en-AU" sz="160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150-Clones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USDA-ARS CP, USA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 algn="l"/>
                      <a:r>
                        <a:rPr lang="en-AU" sz="1600">
                          <a:effectLst/>
                          <a:latin typeface="Arial" pitchFamily="34" charset="0"/>
                          <a:cs typeface="Arial" pitchFamily="34" charset="0"/>
                        </a:rPr>
                        <a:t>USDA-ARS CP, USA</a:t>
                      </a:r>
                      <a:endParaRPr lang="en-AU" sz="160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BARBADOS (SRDB)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>
                          <a:effectLst/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en-AU" sz="160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en-AU" sz="160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SRI-LANKA (SRDB)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>
                          <a:effectLst/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en-AU" sz="160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FRANCE (SRDB)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>
                          <a:effectLst/>
                          <a:latin typeface="Arial" pitchFamily="34" charset="0"/>
                          <a:cs typeface="Arial" pitchFamily="34" charset="0"/>
                        </a:rPr>
                        <a:t>09-Clones</a:t>
                      </a:r>
                      <a:endParaRPr lang="en-AU" sz="160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en-AU" sz="160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INDIA (SRDB)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01-Clones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dirty="0"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AUSTRALIA</a:t>
                      </a:r>
                      <a:r>
                        <a:rPr lang="en-AU" sz="1600" baseline="0" dirty="0"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 </a:t>
                      </a:r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(SRDB)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01-Clones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 algn="l"/>
                      <a:r>
                        <a:rPr lang="en-A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USDA-ARS CP, USA</a:t>
                      </a:r>
                      <a:endParaRPr lang="en-AU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>
                          <a:effectLst/>
                          <a:latin typeface="Arial" pitchFamily="34" charset="0"/>
                          <a:cs typeface="Arial" pitchFamily="34" charset="0"/>
                        </a:rPr>
                        <a:t>14-Clones</a:t>
                      </a:r>
                      <a:endParaRPr lang="en-AU" sz="160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en-AU" sz="160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7849">
                <a:tc>
                  <a:txBody>
                    <a:bodyPr/>
                    <a:lstStyle/>
                    <a:p>
                      <a:pPr algn="l"/>
                      <a:r>
                        <a:rPr lang="en-AU" sz="1600" kern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SRI-LANKA (SRDB)</a:t>
                      </a:r>
                      <a:endParaRPr lang="en-AU" sz="1600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kern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en-AU" sz="1600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1600" kern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  <a:endParaRPr lang="en-AU" sz="1600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8307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88640"/>
            <a:ext cx="5184576" cy="504056"/>
          </a:xfrm>
        </p:spPr>
        <p:txBody>
          <a:bodyPr>
            <a:normAutofit fontScale="90000"/>
          </a:bodyPr>
          <a:lstStyle/>
          <a:p>
            <a:b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AU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3100" b="1" dirty="0">
                <a:latin typeface="Arial" panose="020B0604020202020204" pitchFamily="34" charset="0"/>
                <a:cs typeface="Arial" panose="020B0604020202020204" pitchFamily="34" charset="0"/>
              </a:rPr>
              <a:t>Present Status of Germplasm</a:t>
            </a:r>
            <a:br>
              <a:rPr lang="en-AU" dirty="0"/>
            </a:br>
            <a:endParaRPr lang="en-AU" dirty="0"/>
          </a:p>
        </p:txBody>
      </p:sp>
      <p:pic>
        <p:nvPicPr>
          <p:cNvPr id="4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092192"/>
              </p:ext>
            </p:extLst>
          </p:nvPr>
        </p:nvGraphicFramePr>
        <p:xfrm>
          <a:off x="571550" y="908720"/>
          <a:ext cx="8032898" cy="562960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69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9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Stage 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Seedling Year/Source of fuzz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Number of seedlings/Lines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Stage-7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 </a:t>
                      </a:r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Promising Lines / NUVYT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AU" sz="1400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USA &amp; FG- lines (S2012CPFG-110, YTFG-236 )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03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777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ii S2015 CPFG , Canal Point, USA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07</a:t>
                      </a: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777">
                <a:tc>
                  <a:txBody>
                    <a:bodyPr/>
                    <a:lstStyle/>
                    <a:p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iii USA, France, India &amp; Australia    (Introduction)</a:t>
                      </a:r>
                      <a:r>
                        <a:rPr lang="en-AU" sz="140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AU" sz="14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777">
                <a:tc>
                  <a:txBody>
                    <a:bodyPr/>
                    <a:lstStyle/>
                    <a:p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iv NUVYT (2020-2022 &amp; 2021-2023)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19</a:t>
                      </a: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Sub. Total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33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Stage-6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Final lines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33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S2016 CPFG, Canal Point, USA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05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Sub. Total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05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Stage-5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Semi Final lines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S2017 CPFG,  Canal Point, USA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09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Sub. Total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09</a:t>
                      </a: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8110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Stage-4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Quarter Final lines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AU" sz="1400" kern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S2018 CPFG,  Canal Point, USA</a:t>
                      </a:r>
                      <a:endParaRPr lang="en-A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AU" sz="1400" kern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en-AU" sz="1400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293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Sub. Total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27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Stage-3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Advance lines 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9758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S2019</a:t>
                      </a:r>
                      <a:r>
                        <a:rPr lang="en-AU" sz="140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CPFG, Canal Point USA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104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Sub. total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104</a:t>
                      </a: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2441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Stage-2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Progeny lines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S2020</a:t>
                      </a:r>
                      <a:r>
                        <a:rPr lang="en-AU" sz="140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CPFG, &amp; S2020 SLFG Series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Arial" pitchFamily="34" charset="0"/>
                          <a:ea typeface="SimSun"/>
                          <a:cs typeface="Arial" pitchFamily="34" charset="0"/>
                        </a:rPr>
                        <a:t>261</a:t>
                      </a: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Sub. total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261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Stage-1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Seedling / Source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S2021</a:t>
                      </a:r>
                      <a:r>
                        <a:rPr lang="en-AU" sz="1400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CPFG, &amp; S2021 SLFG Series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5,270</a:t>
                      </a:r>
                      <a:endParaRPr lang="en-AU" sz="14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6242">
                <a:tc>
                  <a:txBody>
                    <a:bodyPr/>
                    <a:lstStyle/>
                    <a:p>
                      <a:r>
                        <a:rPr lang="en-A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n-AU" sz="140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AU" sz="1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Grand total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5,730</a:t>
                      </a:r>
                      <a:endParaRPr lang="en-AU" sz="14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0" marR="6985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919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683568" y="1052736"/>
            <a:ext cx="7816874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0820" rIns="81639" bIns="4082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marL="285750" indent="-285750" algn="just" fontAlgn="base">
              <a:buFont typeface="Wingdings" pitchFamily="2" charset="2"/>
              <a:buChar char="Ø"/>
            </a:pPr>
            <a:r>
              <a:rPr lang="en-US" dirty="0"/>
              <a:t>Sugarcane germplasm were donated by PARC, Islamabad to Fatima Sugar Research and Development Centre (FSRDC), Fatima Sugar Mills Limited in 2015 including YT-236 (parental clones of YN 73-204 X CP72-1210).</a:t>
            </a:r>
          </a:p>
          <a:p>
            <a:pPr marL="285750" indent="-285750" algn="just" fontAlgn="base">
              <a:buFont typeface="Wingdings" pitchFamily="2" charset="2"/>
              <a:buChar char="Ø"/>
            </a:pPr>
            <a:r>
              <a:rPr lang="en-US" dirty="0"/>
              <a:t>The screening process was conducted at FSRDC during 2015-2022 to evaluate area specific sugarcane variety for Punjab.</a:t>
            </a:r>
          </a:p>
          <a:p>
            <a:pPr marL="285750" indent="-285750" algn="just" fontAlgn="base">
              <a:buFont typeface="Wingdings" pitchFamily="2" charset="2"/>
              <a:buChar char="Ø"/>
            </a:pPr>
            <a:r>
              <a:rPr lang="en-US" dirty="0"/>
              <a:t>Zonal field trials were also carried out at different locations on grower’s fields. </a:t>
            </a:r>
          </a:p>
          <a:p>
            <a:pPr marL="285750" indent="-285750" algn="just" fontAlgn="base">
              <a:buFont typeface="Wingdings" pitchFamily="2" charset="2"/>
              <a:buChar char="Ø"/>
            </a:pPr>
            <a:r>
              <a:rPr lang="en-US" dirty="0"/>
              <a:t>After getting the NOC from the concerned authorities, clones renamed as YTFG-236. </a:t>
            </a:r>
          </a:p>
          <a:p>
            <a:pPr marL="285750" indent="-285750" algn="just" fontAlgn="base">
              <a:buFont typeface="Wingdings" pitchFamily="2" charset="2"/>
              <a:buChar char="Ø"/>
            </a:pPr>
            <a:r>
              <a:rPr lang="en-US" dirty="0"/>
              <a:t>The promising line YTFG-236 having the cane yield potential (150.9 tons/ha) and sugar recovery % (13.03) as the standard check varieties. </a:t>
            </a:r>
          </a:p>
          <a:p>
            <a:pPr marL="285750" indent="-285750" algn="just" fontAlgn="base">
              <a:buFont typeface="Wingdings" pitchFamily="2" charset="2"/>
              <a:buChar char="Ø"/>
            </a:pPr>
            <a:r>
              <a:rPr lang="en-US" dirty="0"/>
              <a:t>The results also revealed very early maturing trend, higher yield potential with excellent ratoonability, non-lodging behavior, resistant to insect-pest and major diseases. </a:t>
            </a:r>
          </a:p>
          <a:p>
            <a:pPr marL="285750" indent="-285750" algn="just" fontAlgn="base">
              <a:buFont typeface="Wingdings" pitchFamily="2" charset="2"/>
              <a:buChar char="Ø"/>
            </a:pPr>
            <a:r>
              <a:rPr lang="en-US" dirty="0"/>
              <a:t>The clone is promising, excellent and growers friendly have the potential of becoming future varieties to meet the needs of the fast-changing sugar industry of Pakistan. 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051720" y="292350"/>
            <a:ext cx="4824536" cy="54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0820" rIns="81639" bIns="4082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algn="ctr" hangingPunct="1">
              <a:buClrTx/>
              <a:buFontTx/>
              <a:buNone/>
            </a:pPr>
            <a:r>
              <a:rPr lang="en-US" sz="28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Abstract.</a:t>
            </a:r>
          </a:p>
        </p:txBody>
      </p:sp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062396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259632" y="292350"/>
            <a:ext cx="6480720" cy="760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0820" rIns="81639" bIns="4082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57200" fontAlgn="base" hangingPunct="0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algn="ctr" hangingPunct="1">
              <a:buClrTx/>
              <a:buFontTx/>
              <a:buNone/>
            </a:pPr>
            <a:r>
              <a:rPr lang="en-US" sz="24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The Filters from which the </a:t>
            </a:r>
          </a:p>
          <a:p>
            <a:pPr algn="ctr" hangingPunct="1">
              <a:buClrTx/>
              <a:buFontTx/>
              <a:buNone/>
            </a:pPr>
            <a:r>
              <a:rPr lang="en-US" sz="24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Clone YTFG-236 Permit </a:t>
            </a:r>
          </a:p>
        </p:txBody>
      </p:sp>
      <p:pic>
        <p:nvPicPr>
          <p:cNvPr id="5" name="Picture 10" descr="Description: Description: Description: Description: 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6632"/>
            <a:ext cx="762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0E9EC-BC3A-428B-A246-EF994F3C5DF3}" type="slidenum">
              <a:rPr lang="en-AU" smtClean="0"/>
              <a:t>9</a:t>
            </a:fld>
            <a:endParaRPr lang="en-AU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16883"/>
              </p:ext>
            </p:extLst>
          </p:nvPr>
        </p:nvGraphicFramePr>
        <p:xfrm>
          <a:off x="683568" y="1397000"/>
          <a:ext cx="7776864" cy="36184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Arial" pitchFamily="34" charset="0"/>
                          <a:cs typeface="Arial" pitchFamily="34" charset="0"/>
                        </a:rPr>
                        <a:t>Sr.No.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Arial" pitchFamily="34" charset="0"/>
                          <a:cs typeface="Arial" pitchFamily="34" charset="0"/>
                        </a:rPr>
                        <a:t>Descriptions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latin typeface="Arial" pitchFamily="34" charset="0"/>
                          <a:cs typeface="Arial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NUVYTs Trial (2019-2021).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Completed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DNA Fingerprinting </a:t>
                      </a:r>
                      <a:r>
                        <a:rPr lang="en-US" sz="1800" baseline="0" dirty="0">
                          <a:latin typeface="Arial" pitchFamily="34" charset="0"/>
                          <a:cs typeface="Arial" pitchFamily="34" charset="0"/>
                        </a:rPr>
                        <a:t>from </a:t>
                      </a:r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Agri. Biotechnology Research Institute, AARI Faisalabad.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Completed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148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DUS trial (02-year)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from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Federal Seed Certification &amp; Registration department, Islamabad.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Completed</a:t>
                      </a:r>
                    </a:p>
                    <a:p>
                      <a:pPr algn="l"/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+mn-ea"/>
                        </a:rPr>
                        <a:t>Zonal Field trials.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Completed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Planted on around 3,500 acres in FSML area of Muzaffargarh and also in different zone in Punjab.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Highly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Acceptable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9962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5238</TotalTime>
  <Words>1768</Words>
  <Application>Microsoft Office PowerPoint</Application>
  <PresentationFormat>On-screen Show (4:3)</PresentationFormat>
  <Paragraphs>891</Paragraphs>
  <Slides>26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Sugarcane variety development at FSRDC Fuzz / Clones Detail</vt:lpstr>
      <vt:lpstr>  Present Status of Germplasm </vt:lpstr>
      <vt:lpstr>PowerPoint Presentation</vt:lpstr>
      <vt:lpstr>PowerPoint Presentation</vt:lpstr>
      <vt:lpstr>Results at FSRDC-FSML  (During 2016-2022)</vt:lpstr>
      <vt:lpstr>Average Yield ( tons / ha) of Promising line YTFG-236 at FSRDC-FSML During 2016-22</vt:lpstr>
      <vt:lpstr>Average Recovery % ( Nov.-Mar.) of Promising lineYTFG-236 at FSRDC-FSML During 2016-22</vt:lpstr>
      <vt:lpstr>Results of NUYT  (2019-2021)</vt:lpstr>
      <vt:lpstr>PowerPoint Presentation</vt:lpstr>
      <vt:lpstr>  DNA Fingerprinting from Agri. Biotechnology Research Institute, AARI Faisalabad. </vt:lpstr>
      <vt:lpstr>Results of Zonal Field Trials  (2019-2021)</vt:lpstr>
      <vt:lpstr>Summary of Zonal Field Trials  (Average of 02 years at harvesting in Feb.)</vt:lpstr>
      <vt:lpstr>Detail of Cane Yield (tons/ha)  (Average of 02 years at harvesting in Feb.)</vt:lpstr>
      <vt:lpstr>Detail of Recovery %  (Average of 02 years at harvesting in Feb.)</vt:lpstr>
      <vt:lpstr>Quality Analysis of YTFG-236 from Different Institutes / Sugar Mills</vt:lpstr>
      <vt:lpstr>Reaction of Promising lines Against Red Rot  During 2017-2022 at FSRDC-FSML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Syed Zia Ul Hussnain</dc:creator>
  <cp:lastModifiedBy>Aamir Shahzad</cp:lastModifiedBy>
  <cp:revision>933</cp:revision>
  <cp:lastPrinted>2021-01-09T11:04:27Z</cp:lastPrinted>
  <dcterms:created xsi:type="dcterms:W3CDTF">2018-04-11T06:17:00Z</dcterms:created>
  <dcterms:modified xsi:type="dcterms:W3CDTF">2022-10-03T13:27:19Z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1033-10.2.0.5965</vt:lpwstr>
  </property>
</Properties>
</file>