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ppt/charts/chart10.xml" ContentType="application/vnd.openxmlformats-officedocument.drawingml.chart+xml"/>
  <Override PartName="/ppt/theme/themeOverride10.xml" ContentType="application/vnd.openxmlformats-officedocument.themeOverride+xml"/>
  <Override PartName="/ppt/charts/chart11.xml" ContentType="application/vnd.openxmlformats-officedocument.drawingml.chart+xml"/>
  <Override PartName="/ppt/theme/themeOverride11.xml" ContentType="application/vnd.openxmlformats-officedocument.themeOverride+xml"/>
  <Override PartName="/ppt/charts/chart12.xml" ContentType="application/vnd.openxmlformats-officedocument.drawingml.chart+xml"/>
  <Override PartName="/ppt/theme/themeOverride1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Override PartName="/ppt/charts/colors5.xml" ContentType="application/vnd.ms-office.chartcolorstyle+xml"/>
  <Override PartName="/ppt/charts/style5.xml" ContentType="application/vnd.ms-office.chartstyle+xml"/>
  <Override PartName="/ppt/charts/colors6.xml" ContentType="application/vnd.ms-office.chartcolorstyle+xml"/>
  <Override PartName="/ppt/charts/style6.xml" ContentType="application/vnd.ms-office.chartstyle+xml"/>
  <Override PartName="/ppt/charts/colors7.xml" ContentType="application/vnd.ms-office.chartcolorstyle+xml"/>
  <Override PartName="/ppt/charts/style7.xml" ContentType="application/vnd.ms-office.chartstyle+xml"/>
  <Override PartName="/ppt/charts/colors8.xml" ContentType="application/vnd.ms-office.chartcolorstyle+xml"/>
  <Override PartName="/ppt/charts/style8.xml" ContentType="application/vnd.ms-office.chartstyle+xml"/>
  <Override PartName="/ppt/charts/colors9.xml" ContentType="application/vnd.ms-office.chartcolorstyle+xml"/>
  <Override PartName="/ppt/charts/style9.xml" ContentType="application/vnd.ms-office.chartstyle+xml"/>
  <Override PartName="/ppt/charts/colors10.xml" ContentType="application/vnd.ms-office.chartcolorstyle+xml"/>
  <Override PartName="/ppt/charts/style10.xml" ContentType="application/vnd.ms-office.chartstyle+xml"/>
  <Override PartName="/ppt/charts/colors11.xml" ContentType="application/vnd.ms-office.chartcolorstyle+xml"/>
  <Override PartName="/ppt/charts/style11.xml" ContentType="application/vnd.ms-office.chartstyle+xml"/>
  <Override PartName="/ppt/charts/colors12.xml" ContentType="application/vnd.ms-office.chartcolorstyle+xml"/>
  <Override PartName="/ppt/charts/style12.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2" r:id="rId1"/>
  </p:sldMasterIdLst>
  <p:notesMasterIdLst>
    <p:notesMasterId r:id="rId33"/>
  </p:notesMasterIdLst>
  <p:sldIdLst>
    <p:sldId id="256" r:id="rId2"/>
    <p:sldId id="258" r:id="rId3"/>
    <p:sldId id="267" r:id="rId4"/>
    <p:sldId id="257" r:id="rId5"/>
    <p:sldId id="281" r:id="rId6"/>
    <p:sldId id="279" r:id="rId7"/>
    <p:sldId id="270" r:id="rId8"/>
    <p:sldId id="269" r:id="rId9"/>
    <p:sldId id="274" r:id="rId10"/>
    <p:sldId id="275" r:id="rId11"/>
    <p:sldId id="302" r:id="rId12"/>
    <p:sldId id="305" r:id="rId13"/>
    <p:sldId id="303" r:id="rId14"/>
    <p:sldId id="288" r:id="rId15"/>
    <p:sldId id="290" r:id="rId16"/>
    <p:sldId id="289" r:id="rId17"/>
    <p:sldId id="293" r:id="rId18"/>
    <p:sldId id="294" r:id="rId19"/>
    <p:sldId id="295" r:id="rId20"/>
    <p:sldId id="296" r:id="rId21"/>
    <p:sldId id="297" r:id="rId22"/>
    <p:sldId id="300" r:id="rId23"/>
    <p:sldId id="301" r:id="rId24"/>
    <p:sldId id="299" r:id="rId25"/>
    <p:sldId id="298" r:id="rId26"/>
    <p:sldId id="277" r:id="rId27"/>
    <p:sldId id="280" r:id="rId28"/>
    <p:sldId id="282" r:id="rId29"/>
    <p:sldId id="304" r:id="rId30"/>
    <p:sldId id="292" r:id="rId31"/>
    <p:sldId id="268" r:id="rId32"/>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charset="0"/>
        <a:ea typeface="+mn-ea"/>
        <a:cs typeface="+mn-cs"/>
      </a:defRPr>
    </a:lvl1pPr>
    <a:lvl2pPr marL="457200" algn="l" defTabSz="457200" rtl="0" eaLnBrk="0" fontAlgn="base" hangingPunct="0">
      <a:spcBef>
        <a:spcPct val="0"/>
      </a:spcBef>
      <a:spcAft>
        <a:spcPct val="0"/>
      </a:spcAft>
      <a:defRPr kern="1200">
        <a:solidFill>
          <a:schemeClr val="tx1"/>
        </a:solidFill>
        <a:latin typeface="Arial" charset="0"/>
        <a:ea typeface="+mn-ea"/>
        <a:cs typeface="+mn-cs"/>
      </a:defRPr>
    </a:lvl2pPr>
    <a:lvl3pPr marL="914400" algn="l" defTabSz="457200" rtl="0" eaLnBrk="0" fontAlgn="base" hangingPunct="0">
      <a:spcBef>
        <a:spcPct val="0"/>
      </a:spcBef>
      <a:spcAft>
        <a:spcPct val="0"/>
      </a:spcAft>
      <a:defRPr kern="1200">
        <a:solidFill>
          <a:schemeClr val="tx1"/>
        </a:solidFill>
        <a:latin typeface="Arial"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E757"/>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59"/>
    <p:restoredTop sz="94705"/>
  </p:normalViewPr>
  <p:slideViewPr>
    <p:cSldViewPr snapToGrid="0" snapToObjects="1">
      <p:cViewPr>
        <p:scale>
          <a:sx n="60" d="100"/>
          <a:sy n="60" d="100"/>
        </p:scale>
        <p:origin x="-54" y="-16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oleObject" Target="file:///\\localhost\Users\Rashidshar\Desktop\Presentation%20PSST%202016\PSST%20Liars%20Charts.xlsx" TargetMode="External"/><Relationship Id="rId1" Type="http://schemas.openxmlformats.org/officeDocument/2006/relationships/themeOverride" Target="../theme/themeOverride1.xml"/><Relationship Id="rId4"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microsoft.com/office/2011/relationships/chartColorStyle" Target="colors10.xml"/><Relationship Id="rId2" Type="http://schemas.openxmlformats.org/officeDocument/2006/relationships/oleObject" Target="file:///\\localhost\Users\Rashidshar\Desktop\Presentation%20PSST%202016\PSST%20Liars%20Charts.xlsx" TargetMode="External"/><Relationship Id="rId1" Type="http://schemas.openxmlformats.org/officeDocument/2006/relationships/themeOverride" Target="../theme/themeOverride10.xml"/><Relationship Id="rId4"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microsoft.com/office/2011/relationships/chartColorStyle" Target="colors11.xml"/><Relationship Id="rId2" Type="http://schemas.openxmlformats.org/officeDocument/2006/relationships/oleObject" Target="file:///\\localhost\Users\Rashidshar\Desktop\Presentation%20PSST%202016\PSST%20Liars%20Charts.xlsx" TargetMode="External"/><Relationship Id="rId1" Type="http://schemas.openxmlformats.org/officeDocument/2006/relationships/themeOverride" Target="../theme/themeOverride11.xml"/><Relationship Id="rId4"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microsoft.com/office/2011/relationships/chartColorStyle" Target="colors12.xml"/><Relationship Id="rId2" Type="http://schemas.openxmlformats.org/officeDocument/2006/relationships/oleObject" Target="file:///\\localhost\Users\Rashidshar\Desktop\Presentation%20PSST%202016\PSST%20Liars%20Charts.xlsx" TargetMode="External"/><Relationship Id="rId1" Type="http://schemas.openxmlformats.org/officeDocument/2006/relationships/themeOverride" Target="../theme/themeOverride12.xml"/><Relationship Id="rId4"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oleObject" Target="file:///\\localhost\Users\Rashidshar\Desktop\Presentation%20PSST%202016\PSST%20Liars%20Charts.xlsx" TargetMode="External"/><Relationship Id="rId1" Type="http://schemas.openxmlformats.org/officeDocument/2006/relationships/themeOverride" Target="../theme/themeOverride2.xml"/><Relationship Id="rId4" Type="http://schemas.microsoft.com/office/2011/relationships/chartStyle" Target="style2.xm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openxmlformats.org/officeDocument/2006/relationships/oleObject" Target="file:///\\localhost\Users\Rashidshar\Desktop\Presentation%20PSST%202016\PSST%20Liars%20Charts.xlsx" TargetMode="External"/><Relationship Id="rId1" Type="http://schemas.openxmlformats.org/officeDocument/2006/relationships/themeOverride" Target="../theme/themeOverride3.xml"/><Relationship Id="rId4" Type="http://schemas.microsoft.com/office/2011/relationships/chartStyle" Target="style3.xm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openxmlformats.org/officeDocument/2006/relationships/oleObject" Target="file:///\\localhost\Users\Rashidshar\Desktop\Presentation%20PSST%202016\PSST%20Liars%20Charts.xlsx" TargetMode="External"/><Relationship Id="rId1" Type="http://schemas.openxmlformats.org/officeDocument/2006/relationships/themeOverride" Target="../theme/themeOverride4.xml"/><Relationship Id="rId4" Type="http://schemas.microsoft.com/office/2011/relationships/chartStyle" Target="style4.xm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openxmlformats.org/officeDocument/2006/relationships/oleObject" Target="file:///\\localhost\Users\Rashidshar\Desktop\Presentation%20PSST%202016\PSST%20Liars%20Charts.xlsx" TargetMode="External"/><Relationship Id="rId1" Type="http://schemas.openxmlformats.org/officeDocument/2006/relationships/themeOverride" Target="../theme/themeOverride5.xml"/><Relationship Id="rId4" Type="http://schemas.microsoft.com/office/2011/relationships/chartStyle" Target="style5.xml"/></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openxmlformats.org/officeDocument/2006/relationships/oleObject" Target="file:///\\localhost\Users\Rashidshar\Desktop\Presentation%20PSST%202016\PSST%20Liars%20Charts.xlsx" TargetMode="External"/><Relationship Id="rId1" Type="http://schemas.openxmlformats.org/officeDocument/2006/relationships/themeOverride" Target="../theme/themeOverride6.xml"/><Relationship Id="rId4" Type="http://schemas.microsoft.com/office/2011/relationships/chartStyle" Target="style6.xml"/></Relationships>
</file>

<file path=ppt/charts/_rels/chart7.xml.rels><?xml version="1.0" encoding="UTF-8" standalone="yes"?>
<Relationships xmlns="http://schemas.openxmlformats.org/package/2006/relationships"><Relationship Id="rId3" Type="http://schemas.microsoft.com/office/2011/relationships/chartColorStyle" Target="colors7.xml"/><Relationship Id="rId2" Type="http://schemas.openxmlformats.org/officeDocument/2006/relationships/oleObject" Target="file:///\\localhost\Users\Rashidshar\Desktop\Presentation%20PSST%202016\PSST%20Liars%20Charts.xlsx" TargetMode="External"/><Relationship Id="rId1" Type="http://schemas.openxmlformats.org/officeDocument/2006/relationships/themeOverride" Target="../theme/themeOverride7.xml"/><Relationship Id="rId4" Type="http://schemas.microsoft.com/office/2011/relationships/chartStyle" Target="style7.xml"/></Relationships>
</file>

<file path=ppt/charts/_rels/chart8.xml.rels><?xml version="1.0" encoding="UTF-8" standalone="yes"?>
<Relationships xmlns="http://schemas.openxmlformats.org/package/2006/relationships"><Relationship Id="rId3" Type="http://schemas.microsoft.com/office/2011/relationships/chartColorStyle" Target="colors8.xml"/><Relationship Id="rId2" Type="http://schemas.openxmlformats.org/officeDocument/2006/relationships/oleObject" Target="file:///\\localhost\Users\Rashidshar\Desktop\Presentation%20PSST%202016\PSST%20Liars%20Charts.xlsx" TargetMode="External"/><Relationship Id="rId1" Type="http://schemas.openxmlformats.org/officeDocument/2006/relationships/themeOverride" Target="../theme/themeOverride8.xml"/><Relationship Id="rId4" Type="http://schemas.microsoft.com/office/2011/relationships/chartStyle" Target="style8.xml"/></Relationships>
</file>

<file path=ppt/charts/_rels/chart9.xml.rels><?xml version="1.0" encoding="UTF-8" standalone="yes"?>
<Relationships xmlns="http://schemas.openxmlformats.org/package/2006/relationships"><Relationship Id="rId3" Type="http://schemas.microsoft.com/office/2011/relationships/chartColorStyle" Target="colors9.xml"/><Relationship Id="rId2" Type="http://schemas.openxmlformats.org/officeDocument/2006/relationships/oleObject" Target="file:///\\localhost\Users\Rashidshar\Desktop\Presentation%20PSST%202016\PSST%20Liars%20Charts.xlsx" TargetMode="External"/><Relationship Id="rId1" Type="http://schemas.openxmlformats.org/officeDocument/2006/relationships/themeOverride" Target="../theme/themeOverride9.xml"/><Relationship Id="rId4"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Alvi Nastaleeq" panose="02000503000000020004" pitchFamily="2" charset="-78"/>
                <a:ea typeface="+mn-ea"/>
                <a:cs typeface="Alvi Nastaleeq" panose="02000503000000020004" pitchFamily="2" charset="-78"/>
              </a:defRPr>
            </a:pPr>
            <a:r>
              <a:rPr lang="ar-SA" sz="2400" b="1" i="0" u="none" strike="noStrike" baseline="0">
                <a:effectLst/>
                <a:latin typeface="Alvi Nastaleeq" panose="02000503000000020004" pitchFamily="2" charset="-78"/>
                <a:cs typeface="Alvi Nastaleeq" panose="02000503000000020004" pitchFamily="2" charset="-78"/>
              </a:rPr>
              <a:t>لوگ زیادہ تر جھوٹ بولتے ہیں</a:t>
            </a:r>
            <a:r>
              <a:rPr lang="ar-SA" sz="2400" b="1" i="0" u="none" strike="noStrike" baseline="0">
                <a:effectLst>
                  <a:outerShdw blurRad="50800" dist="38100" dir="5400000" algn="t" rotWithShape="0">
                    <a:prstClr val="black">
                      <a:alpha val="40000"/>
                    </a:prstClr>
                  </a:outerShdw>
                </a:effectLst>
                <a:latin typeface="Alvi Nastaleeq" panose="02000503000000020004" pitchFamily="2" charset="-78"/>
                <a:cs typeface="Alvi Nastaleeq" panose="02000503000000020004" pitchFamily="2" charset="-78"/>
              </a:rPr>
              <a:t> </a:t>
            </a:r>
            <a:endParaRPr lang="en-US" sz="2400">
              <a:latin typeface="Alvi Nastaleeq" panose="02000503000000020004" pitchFamily="2" charset="-78"/>
              <a:cs typeface="Alvi Nastaleeq" panose="02000503000000020004" pitchFamily="2" charset="-78"/>
            </a:endParaRPr>
          </a:p>
        </c:rich>
      </c:tx>
      <c:layout/>
      <c:overlay val="0"/>
      <c:spPr>
        <a:noFill/>
        <a:ln>
          <a:noFill/>
        </a:ln>
        <a:effectLst/>
      </c:spPr>
    </c:title>
    <c:autoTitleDeleted val="0"/>
    <c:plotArea>
      <c:layout/>
      <c:barChart>
        <c:barDir val="col"/>
        <c:grouping val="clustered"/>
        <c:varyColors val="1"/>
        <c:ser>
          <c:idx val="0"/>
          <c:order val="0"/>
          <c:spPr>
            <a:solidFill>
              <a:srgbClr val="C00000"/>
            </a:solidFill>
          </c:spPr>
          <c:invertIfNegative val="0"/>
          <c:dPt>
            <c:idx val="0"/>
            <c:invertIfNegative val="0"/>
            <c:bubble3D val="0"/>
            <c:spPr>
              <a:solidFill>
                <a:srgbClr val="00B050"/>
              </a:solidFill>
              <a:ln>
                <a:noFill/>
              </a:ln>
              <a:effectLst>
                <a:outerShdw blurRad="57150" dist="19050" dir="5400000" algn="ctr" rotWithShape="0">
                  <a:srgbClr val="000000">
                    <a:alpha val="63000"/>
                  </a:srgbClr>
                </a:outerShdw>
              </a:effectLst>
              <a:scene3d>
                <a:camera prst="orthographicFront">
                  <a:rot lat="0" lon="0" rev="0"/>
                </a:camera>
                <a:lightRig rig="threePt" dir="tl">
                  <a:rot lat="0" lon="0" rev="1200000"/>
                </a:lightRig>
              </a:scene3d>
              <a:sp3d>
                <a:bevelT w="25400" h="12700"/>
              </a:sp3d>
            </c:spPr>
            <c:extLst xmlns:c16r2="http://schemas.microsoft.com/office/drawing/2015/06/chart">
              <c:ext xmlns:c16="http://schemas.microsoft.com/office/drawing/2014/chart" uri="{C3380CC4-5D6E-409C-BE32-E72D297353CC}">
                <c16:uniqueId val="{00000001-E09E-4E08-ADF7-F09CA2FB4228}"/>
              </c:ext>
            </c:extLst>
          </c:dPt>
          <c:dPt>
            <c:idx val="1"/>
            <c:invertIfNegative val="0"/>
            <c:bubble3D val="0"/>
            <c:spPr>
              <a:solidFill>
                <a:srgbClr val="C00000"/>
              </a:solidFill>
              <a:ln>
                <a:noFill/>
              </a:ln>
              <a:effectLst>
                <a:outerShdw blurRad="57150" dist="19050" dir="5400000" algn="ctr" rotWithShape="0">
                  <a:srgbClr val="000000">
                    <a:alpha val="63000"/>
                  </a:srgbClr>
                </a:outerShdw>
              </a:effectLst>
              <a:scene3d>
                <a:camera prst="orthographicFront">
                  <a:rot lat="0" lon="0" rev="0"/>
                </a:camera>
                <a:lightRig rig="threePt" dir="tl">
                  <a:rot lat="0" lon="0" rev="1200000"/>
                </a:lightRig>
              </a:scene3d>
              <a:sp3d>
                <a:bevelT w="25400" h="12700"/>
              </a:sp3d>
            </c:spPr>
            <c:extLst xmlns:c16r2="http://schemas.microsoft.com/office/drawing/2015/06/chart">
              <c:ext xmlns:c16="http://schemas.microsoft.com/office/drawing/2014/chart" uri="{C3380CC4-5D6E-409C-BE32-E72D297353CC}">
                <c16:uniqueId val="{00000003-E09E-4E08-ADF7-F09CA2FB4228}"/>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(Sheet1!$C$11,Sheet1!$C$14)</c:f>
              <c:strCache>
                <c:ptCount val="2"/>
                <c:pt idx="0">
                  <c:v>بالکل غلط</c:v>
                </c:pt>
                <c:pt idx="1">
                  <c:v>بالکل صحیح</c:v>
                </c:pt>
              </c:strCache>
            </c:strRef>
          </c:cat>
          <c:val>
            <c:numRef>
              <c:f>(Sheet1!$E$11,Sheet1!$E$13)</c:f>
              <c:numCache>
                <c:formatCode>General</c:formatCode>
                <c:ptCount val="2"/>
                <c:pt idx="0">
                  <c:v>25.7</c:v>
                </c:pt>
                <c:pt idx="1">
                  <c:v>74.3</c:v>
                </c:pt>
              </c:numCache>
            </c:numRef>
          </c:val>
          <c:extLst xmlns:c16r2="http://schemas.microsoft.com/office/drawing/2015/06/chart">
            <c:ext xmlns:c16="http://schemas.microsoft.com/office/drawing/2014/chart" uri="{C3380CC4-5D6E-409C-BE32-E72D297353CC}">
              <c16:uniqueId val="{00000004-E09E-4E08-ADF7-F09CA2FB4228}"/>
            </c:ext>
          </c:extLst>
        </c:ser>
        <c:dLbls>
          <c:showLegendKey val="0"/>
          <c:showVal val="0"/>
          <c:showCatName val="0"/>
          <c:showSerName val="0"/>
          <c:showPercent val="0"/>
          <c:showBubbleSize val="0"/>
        </c:dLbls>
        <c:gapWidth val="100"/>
        <c:overlap val="-24"/>
        <c:axId val="140515968"/>
        <c:axId val="140521856"/>
      </c:barChart>
      <c:catAx>
        <c:axId val="140515968"/>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2400" b="1" i="0" u="none" strike="noStrike" kern="1200" baseline="0">
                <a:solidFill>
                  <a:schemeClr val="bg1"/>
                </a:solidFill>
                <a:latin typeface="+mn-lt"/>
                <a:ea typeface="+mn-ea"/>
                <a:cs typeface="+mn-cs"/>
              </a:defRPr>
            </a:pPr>
            <a:endParaRPr lang="en-US"/>
          </a:p>
        </c:txPr>
        <c:crossAx val="140521856"/>
        <c:crosses val="autoZero"/>
        <c:auto val="1"/>
        <c:lblAlgn val="ctr"/>
        <c:lblOffset val="100"/>
        <c:noMultiLvlLbl val="0"/>
      </c:catAx>
      <c:valAx>
        <c:axId val="140521856"/>
        <c:scaling>
          <c:orientation val="minMax"/>
          <c:max val="80"/>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40515968"/>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Persoon,</a:t>
            </a:r>
            <a:r>
              <a:rPr lang="en-US" sz="2400" b="1" baseline="0"/>
              <a:t> section &amp; department who deceives can not mainatain performance critera</a:t>
            </a:r>
            <a:endParaRPr lang="en-US" sz="2400" b="1"/>
          </a:p>
        </c:rich>
      </c:tx>
      <c:layout/>
      <c:overlay val="0"/>
      <c:spPr>
        <a:noFill/>
        <a:ln>
          <a:noFill/>
        </a:ln>
        <a:effectLst/>
      </c:spPr>
    </c:title>
    <c:autoTitleDeleted val="0"/>
    <c:plotArea>
      <c:layout/>
      <c:barChart>
        <c:barDir val="col"/>
        <c:grouping val="clustered"/>
        <c:varyColors val="0"/>
        <c:ser>
          <c:idx val="0"/>
          <c:order val="0"/>
          <c:spPr>
            <a:solidFill>
              <a:schemeClr val="accent6">
                <a:lumMod val="50000"/>
              </a:schemeClr>
            </a:solidFill>
            <a:ln w="19050">
              <a:solidFill>
                <a:schemeClr val="lt1"/>
              </a:solidFill>
            </a:ln>
            <a:effectLst/>
          </c:spPr>
          <c:invertIfNegative val="0"/>
          <c:dPt>
            <c:idx val="0"/>
            <c:invertIfNegative val="0"/>
            <c:bubble3D val="0"/>
            <c:spPr>
              <a:solidFill>
                <a:srgbClr val="C00000"/>
              </a:solidFill>
              <a:ln w="19050">
                <a:solidFill>
                  <a:schemeClr val="lt1"/>
                </a:solidFill>
              </a:ln>
              <a:effectLst/>
            </c:spPr>
          </c:dPt>
          <c:dPt>
            <c:idx val="1"/>
            <c:invertIfNegative val="0"/>
            <c:bubble3D val="0"/>
            <c:spPr>
              <a:solidFill>
                <a:srgbClr val="C00000"/>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Sheet1!$C$251:$C$254</c:f>
              <c:strCache>
                <c:ptCount val="4"/>
                <c:pt idx="0">
                  <c:v>بالکل غلط</c:v>
                </c:pt>
                <c:pt idx="1">
                  <c:v>غلط</c:v>
                </c:pt>
                <c:pt idx="2">
                  <c:v>صحیح</c:v>
                </c:pt>
                <c:pt idx="3">
                  <c:v>بالکل صحیح</c:v>
                </c:pt>
              </c:strCache>
            </c:strRef>
          </c:cat>
          <c:val>
            <c:numRef>
              <c:f>Sheet1!$D$251:$D$254</c:f>
              <c:numCache>
                <c:formatCode>General</c:formatCode>
                <c:ptCount val="4"/>
                <c:pt idx="0">
                  <c:v>31.1</c:v>
                </c:pt>
                <c:pt idx="1">
                  <c:v>15.5</c:v>
                </c:pt>
                <c:pt idx="2">
                  <c:v>40.299999999999997</c:v>
                </c:pt>
                <c:pt idx="3">
                  <c:v>13.1</c:v>
                </c:pt>
              </c:numCache>
            </c:numRef>
          </c:val>
        </c:ser>
        <c:dLbls>
          <c:showLegendKey val="0"/>
          <c:showVal val="0"/>
          <c:showCatName val="0"/>
          <c:showSerName val="0"/>
          <c:showPercent val="0"/>
          <c:showBubbleSize val="0"/>
        </c:dLbls>
        <c:gapWidth val="150"/>
        <c:axId val="141321344"/>
        <c:axId val="141322880"/>
      </c:barChart>
      <c:catAx>
        <c:axId val="14132134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41322880"/>
        <c:crosses val="autoZero"/>
        <c:auto val="1"/>
        <c:lblAlgn val="ctr"/>
        <c:lblOffset val="100"/>
        <c:noMultiLvlLbl val="0"/>
      </c:catAx>
      <c:valAx>
        <c:axId val="1413228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13213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Employee</a:t>
            </a:r>
            <a:r>
              <a:rPr lang="en-US" sz="2400" b="1" baseline="0" dirty="0"/>
              <a:t> </a:t>
            </a:r>
            <a:r>
              <a:rPr lang="en-US" sz="2400" b="1" dirty="0"/>
              <a:t>never deceives Management</a:t>
            </a:r>
          </a:p>
        </c:rich>
      </c:tx>
      <c:layout/>
      <c:overlay val="0"/>
      <c:spPr>
        <a:noFill/>
        <a:ln>
          <a:noFill/>
        </a:ln>
        <a:effectLst/>
      </c:spPr>
    </c:title>
    <c:autoTitleDeleted val="0"/>
    <c:plotArea>
      <c:layout/>
      <c:barChart>
        <c:barDir val="col"/>
        <c:grouping val="clustered"/>
        <c:varyColors val="0"/>
        <c:ser>
          <c:idx val="0"/>
          <c:order val="0"/>
          <c:spPr>
            <a:solidFill>
              <a:schemeClr val="accent6">
                <a:lumMod val="50000"/>
              </a:schemeClr>
            </a:solidFill>
            <a:ln>
              <a:noFill/>
            </a:ln>
            <a:effectLst/>
          </c:spPr>
          <c:invertIfNegative val="0"/>
          <c:dPt>
            <c:idx val="2"/>
            <c:invertIfNegative val="0"/>
            <c:bubble3D val="0"/>
            <c:spPr>
              <a:solidFill>
                <a:srgbClr val="C00000"/>
              </a:solidFill>
              <a:ln>
                <a:noFill/>
              </a:ln>
              <a:effectLst/>
            </c:spPr>
          </c:dPt>
          <c:dPt>
            <c:idx val="3"/>
            <c:invertIfNegative val="0"/>
            <c:bubble3D val="0"/>
            <c:spPr>
              <a:solidFill>
                <a:srgbClr val="C00000"/>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Sheet1!$C$191:$C$194</c:f>
              <c:strCache>
                <c:ptCount val="4"/>
                <c:pt idx="0">
                  <c:v>بالکل غلط</c:v>
                </c:pt>
                <c:pt idx="1">
                  <c:v>غلط</c:v>
                </c:pt>
                <c:pt idx="2">
                  <c:v>صحیح</c:v>
                </c:pt>
                <c:pt idx="3">
                  <c:v>بالکل صحیح</c:v>
                </c:pt>
              </c:strCache>
            </c:strRef>
          </c:cat>
          <c:val>
            <c:numRef>
              <c:f>Sheet1!$D$191:$D$194</c:f>
              <c:numCache>
                <c:formatCode>General</c:formatCode>
                <c:ptCount val="4"/>
                <c:pt idx="0">
                  <c:v>47.6</c:v>
                </c:pt>
                <c:pt idx="1">
                  <c:v>26.7</c:v>
                </c:pt>
                <c:pt idx="2">
                  <c:v>14.1</c:v>
                </c:pt>
                <c:pt idx="3">
                  <c:v>11.7</c:v>
                </c:pt>
              </c:numCache>
            </c:numRef>
          </c:val>
        </c:ser>
        <c:dLbls>
          <c:showLegendKey val="0"/>
          <c:showVal val="0"/>
          <c:showCatName val="0"/>
          <c:showSerName val="0"/>
          <c:showPercent val="0"/>
          <c:showBubbleSize val="0"/>
        </c:dLbls>
        <c:gapWidth val="219"/>
        <c:overlap val="-27"/>
        <c:axId val="140771328"/>
        <c:axId val="140772864"/>
      </c:barChart>
      <c:catAx>
        <c:axId val="140771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140772864"/>
        <c:crosses val="autoZero"/>
        <c:auto val="1"/>
        <c:lblAlgn val="ctr"/>
        <c:lblOffset val="100"/>
        <c:noMultiLvlLbl val="0"/>
      </c:catAx>
      <c:valAx>
        <c:axId val="1407728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7713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r>
              <a:rPr lang="en-US" sz="2800" b="1" dirty="0"/>
              <a:t>Management never </a:t>
            </a:r>
            <a:r>
              <a:rPr lang="en-US" sz="2800" b="1" dirty="0" smtClean="0"/>
              <a:t>lies </a:t>
            </a:r>
            <a:r>
              <a:rPr lang="en-US" sz="2800" b="1" baseline="0" dirty="0" smtClean="0"/>
              <a:t>to employee</a:t>
            </a:r>
            <a:endParaRPr lang="en-US" sz="2800" b="1" dirty="0"/>
          </a:p>
        </c:rich>
      </c:tx>
      <c:layout/>
      <c:overlay val="0"/>
      <c:spPr>
        <a:noFill/>
        <a:ln>
          <a:noFill/>
        </a:ln>
        <a:effectLst/>
      </c:spPr>
    </c:title>
    <c:autoTitleDeleted val="0"/>
    <c:plotArea>
      <c:layout/>
      <c:barChart>
        <c:barDir val="col"/>
        <c:grouping val="clustered"/>
        <c:varyColors val="0"/>
        <c:ser>
          <c:idx val="0"/>
          <c:order val="0"/>
          <c:spPr>
            <a:solidFill>
              <a:schemeClr val="accent6">
                <a:lumMod val="50000"/>
              </a:schemeClr>
            </a:solidFill>
            <a:ln>
              <a:noFill/>
            </a:ln>
            <a:effectLst/>
          </c:spPr>
          <c:invertIfNegative val="0"/>
          <c:dPt>
            <c:idx val="2"/>
            <c:invertIfNegative val="0"/>
            <c:bubble3D val="0"/>
            <c:spPr>
              <a:solidFill>
                <a:srgbClr val="C00000"/>
              </a:solidFill>
              <a:ln>
                <a:noFill/>
              </a:ln>
              <a:effectLst/>
            </c:spPr>
          </c:dPt>
          <c:dPt>
            <c:idx val="3"/>
            <c:invertIfNegative val="0"/>
            <c:bubble3D val="0"/>
            <c:spPr>
              <a:solidFill>
                <a:srgbClr val="C00000"/>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Sheet1!$C$183:$C$186</c:f>
              <c:strCache>
                <c:ptCount val="4"/>
                <c:pt idx="0">
                  <c:v>بالکل غلط</c:v>
                </c:pt>
                <c:pt idx="1">
                  <c:v>غلط</c:v>
                </c:pt>
                <c:pt idx="2">
                  <c:v>صحیح</c:v>
                </c:pt>
                <c:pt idx="3">
                  <c:v>بالکل صحیح</c:v>
                </c:pt>
              </c:strCache>
            </c:strRef>
          </c:cat>
          <c:val>
            <c:numRef>
              <c:f>Sheet1!$D$183:$D$186</c:f>
              <c:numCache>
                <c:formatCode>General</c:formatCode>
                <c:ptCount val="4"/>
                <c:pt idx="0">
                  <c:v>56.3</c:v>
                </c:pt>
                <c:pt idx="1">
                  <c:v>26.7</c:v>
                </c:pt>
                <c:pt idx="2">
                  <c:v>8.3000000000000007</c:v>
                </c:pt>
                <c:pt idx="3">
                  <c:v>8.6999999999999993</c:v>
                </c:pt>
              </c:numCache>
            </c:numRef>
          </c:val>
        </c:ser>
        <c:dLbls>
          <c:showLegendKey val="0"/>
          <c:showVal val="0"/>
          <c:showCatName val="0"/>
          <c:showSerName val="0"/>
          <c:showPercent val="0"/>
          <c:showBubbleSize val="0"/>
        </c:dLbls>
        <c:gapWidth val="219"/>
        <c:overlap val="-27"/>
        <c:axId val="140810880"/>
        <c:axId val="140824960"/>
      </c:barChart>
      <c:catAx>
        <c:axId val="140810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140824960"/>
        <c:crosses val="autoZero"/>
        <c:auto val="1"/>
        <c:lblAlgn val="ctr"/>
        <c:lblOffset val="100"/>
        <c:noMultiLvlLbl val="0"/>
      </c:catAx>
      <c:valAx>
        <c:axId val="140824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8108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Alvi Nastaleeq" panose="02000503000000020004" pitchFamily="2" charset="-78"/>
                <a:ea typeface="+mn-ea"/>
                <a:cs typeface="Alvi Nastaleeq" panose="02000503000000020004" pitchFamily="2" charset="-78"/>
              </a:defRPr>
            </a:pPr>
            <a:r>
              <a:rPr lang="ar-SA" sz="2400" b="1" i="0" u="none" strike="noStrike" baseline="0">
                <a:effectLst/>
                <a:latin typeface="Alvi Nastaleeq" panose="02000503000000020004" pitchFamily="2" charset="-78"/>
                <a:cs typeface="Alvi Nastaleeq" panose="02000503000000020004" pitchFamily="2" charset="-78"/>
              </a:rPr>
              <a:t>لوگ جھوٹ بول کر کارکردگی بڑھاتے ہیں</a:t>
            </a:r>
            <a:r>
              <a:rPr lang="en-US" sz="2400" b="1" i="0" u="none" strike="noStrike" baseline="0">
                <a:effectLst/>
                <a:latin typeface="Alvi Nastaleeq" panose="02000503000000020004" pitchFamily="2" charset="-78"/>
                <a:cs typeface="Alvi Nastaleeq" panose="02000503000000020004" pitchFamily="2" charset="-78"/>
              </a:rPr>
              <a:t> </a:t>
            </a:r>
            <a:endParaRPr lang="en-US" sz="2400">
              <a:latin typeface="Alvi Nastaleeq" panose="02000503000000020004" pitchFamily="2" charset="-78"/>
              <a:cs typeface="Alvi Nastaleeq" panose="02000503000000020004" pitchFamily="2" charset="-78"/>
            </a:endParaRPr>
          </a:p>
        </c:rich>
      </c:tx>
      <c:layout/>
      <c:overlay val="0"/>
      <c:spPr>
        <a:noFill/>
        <a:ln>
          <a:noFill/>
        </a:ln>
        <a:effectLst/>
      </c:spPr>
    </c:title>
    <c:autoTitleDeleted val="0"/>
    <c:plotArea>
      <c:layout/>
      <c:barChart>
        <c:barDir val="bar"/>
        <c:grouping val="clustered"/>
        <c:varyColors val="1"/>
        <c:ser>
          <c:idx val="0"/>
          <c:order val="0"/>
          <c:invertIfNegative val="0"/>
          <c:dPt>
            <c:idx val="0"/>
            <c:invertIfNegative val="0"/>
            <c:bubble3D val="0"/>
            <c:spPr>
              <a:solidFill>
                <a:srgbClr val="00B050"/>
              </a:solidFill>
              <a:ln>
                <a:noFill/>
              </a:ln>
              <a:effectLst>
                <a:outerShdw blurRad="57150" dist="19050" dir="5400000" algn="ctr" rotWithShape="0">
                  <a:srgbClr val="000000">
                    <a:alpha val="63000"/>
                  </a:srgbClr>
                </a:outerShdw>
              </a:effectLst>
              <a:scene3d>
                <a:camera prst="orthographicFront">
                  <a:rot lat="0" lon="0" rev="0"/>
                </a:camera>
                <a:lightRig rig="threePt" dir="tl">
                  <a:rot lat="0" lon="0" rev="1200000"/>
                </a:lightRig>
              </a:scene3d>
              <a:sp3d>
                <a:bevelT w="25400" h="12700"/>
              </a:sp3d>
            </c:spPr>
            <c:extLst xmlns:c16r2="http://schemas.microsoft.com/office/drawing/2015/06/chart">
              <c:ext xmlns:c16="http://schemas.microsoft.com/office/drawing/2014/chart" uri="{C3380CC4-5D6E-409C-BE32-E72D297353CC}">
                <c16:uniqueId val="{00000001-AE15-484C-B765-A5EF6B1E098A}"/>
              </c:ext>
            </c:extLst>
          </c:dPt>
          <c:dPt>
            <c:idx val="1"/>
            <c:invertIfNegative val="0"/>
            <c:bubble3D val="0"/>
            <c:spPr>
              <a:solidFill>
                <a:srgbClr val="C00000"/>
              </a:solidFill>
              <a:ln>
                <a:noFill/>
              </a:ln>
              <a:effectLst>
                <a:outerShdw blurRad="57150" dist="19050" dir="5400000" algn="ctr" rotWithShape="0">
                  <a:srgbClr val="000000">
                    <a:alpha val="63000"/>
                  </a:srgbClr>
                </a:outerShdw>
              </a:effectLst>
              <a:scene3d>
                <a:camera prst="orthographicFront">
                  <a:rot lat="0" lon="0" rev="0"/>
                </a:camera>
                <a:lightRig rig="threePt" dir="tl">
                  <a:rot lat="0" lon="0" rev="1200000"/>
                </a:lightRig>
              </a:scene3d>
              <a:sp3d>
                <a:bevelT w="25400" h="12700"/>
              </a:sp3d>
            </c:spPr>
            <c:extLst xmlns:c16r2="http://schemas.microsoft.com/office/drawing/2015/06/chart">
              <c:ext xmlns:c16="http://schemas.microsoft.com/office/drawing/2014/chart" uri="{C3380CC4-5D6E-409C-BE32-E72D297353CC}">
                <c16:uniqueId val="{00000003-AE15-484C-B765-A5EF6B1E098A}"/>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(Sheet1!$C$4,Sheet1!$C$5)</c:f>
              <c:strCache>
                <c:ptCount val="2"/>
                <c:pt idx="0">
                  <c:v>غلط</c:v>
                </c:pt>
                <c:pt idx="1">
                  <c:v>صحیح</c:v>
                </c:pt>
              </c:strCache>
            </c:strRef>
          </c:cat>
          <c:val>
            <c:numRef>
              <c:f>Sheet1!$E$4:$E$5</c:f>
              <c:numCache>
                <c:formatCode>General</c:formatCode>
                <c:ptCount val="2"/>
                <c:pt idx="0">
                  <c:v>31</c:v>
                </c:pt>
                <c:pt idx="1">
                  <c:v>69</c:v>
                </c:pt>
              </c:numCache>
            </c:numRef>
          </c:val>
          <c:extLst xmlns:c16r2="http://schemas.microsoft.com/office/drawing/2015/06/chart">
            <c:ext xmlns:c16="http://schemas.microsoft.com/office/drawing/2014/chart" uri="{C3380CC4-5D6E-409C-BE32-E72D297353CC}">
              <c16:uniqueId val="{00000004-AE15-484C-B765-A5EF6B1E098A}"/>
            </c:ext>
          </c:extLst>
        </c:ser>
        <c:dLbls>
          <c:showLegendKey val="0"/>
          <c:showVal val="0"/>
          <c:showCatName val="0"/>
          <c:showSerName val="0"/>
          <c:showPercent val="0"/>
          <c:showBubbleSize val="0"/>
        </c:dLbls>
        <c:gapWidth val="82"/>
        <c:overlap val="-30"/>
        <c:axId val="140552832"/>
        <c:axId val="140976512"/>
      </c:barChart>
      <c:catAx>
        <c:axId val="140552832"/>
        <c:scaling>
          <c:orientation val="maxMin"/>
        </c:scaling>
        <c:delete val="0"/>
        <c:axPos val="r"/>
        <c:numFmt formatCode="General" sourceLinked="0"/>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2400" b="1" i="0" u="none" strike="noStrike" kern="1200" baseline="0">
                <a:solidFill>
                  <a:schemeClr val="bg1"/>
                </a:solidFill>
                <a:latin typeface="+mn-lt"/>
                <a:ea typeface="+mn-ea"/>
                <a:cs typeface="+mn-cs"/>
              </a:defRPr>
            </a:pPr>
            <a:endParaRPr lang="en-US"/>
          </a:p>
        </c:txPr>
        <c:crossAx val="140976512"/>
        <c:crosses val="autoZero"/>
        <c:auto val="1"/>
        <c:lblAlgn val="ctr"/>
        <c:lblOffset val="100"/>
        <c:noMultiLvlLbl val="0"/>
      </c:catAx>
      <c:valAx>
        <c:axId val="140976512"/>
        <c:scaling>
          <c:orientation val="maxMin"/>
        </c:scaling>
        <c:delete val="0"/>
        <c:axPos val="t"/>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40552832"/>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r>
              <a:rPr lang="en-US" sz="2400"/>
              <a:t>Employees lying to hide their mistakes</a:t>
            </a:r>
          </a:p>
        </c:rich>
      </c:tx>
      <c:layout/>
      <c:overlay val="0"/>
      <c:spPr>
        <a:noFill/>
        <a:ln>
          <a:noFill/>
        </a:ln>
        <a:effectLst/>
      </c:spPr>
    </c:title>
    <c:autoTitleDeleted val="0"/>
    <c:plotArea>
      <c:layout/>
      <c:barChart>
        <c:barDir val="bar"/>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rot lat="0" lon="0" rev="1200000"/>
              </a:lightRig>
            </a:scene3d>
            <a:sp3d>
              <a:bevelT w="25400" h="12700"/>
            </a:sp3d>
          </c:spPr>
          <c:invertIfNegative val="0"/>
          <c:dPt>
            <c:idx val="2"/>
            <c:invertIfNegative val="0"/>
            <c:bubble3D val="0"/>
            <c:spPr>
              <a:solidFill>
                <a:srgbClr val="C00000"/>
              </a:solidFill>
              <a:ln>
                <a:noFill/>
              </a:ln>
              <a:effectLst>
                <a:outerShdw blurRad="57150" dist="19050" dir="5400000" algn="ctr" rotWithShape="0">
                  <a:srgbClr val="000000">
                    <a:alpha val="63000"/>
                  </a:srgbClr>
                </a:outerShdw>
              </a:effectLst>
              <a:scene3d>
                <a:camera prst="orthographicFront">
                  <a:rot lat="0" lon="0" rev="0"/>
                </a:camera>
                <a:lightRig rig="threePt" dir="tl">
                  <a:rot lat="0" lon="0" rev="1200000"/>
                </a:lightRig>
              </a:scene3d>
              <a:sp3d>
                <a:bevelT w="25400" h="12700"/>
              </a:sp3d>
            </c:spPr>
          </c:dPt>
          <c:dPt>
            <c:idx val="3"/>
            <c:invertIfNegative val="0"/>
            <c:bubble3D val="0"/>
            <c:spPr>
              <a:solidFill>
                <a:srgbClr val="C00000"/>
              </a:solidFill>
              <a:ln>
                <a:noFill/>
              </a:ln>
              <a:effectLst>
                <a:outerShdw blurRad="57150" dist="19050" dir="5400000" algn="ctr" rotWithShape="0">
                  <a:srgbClr val="000000">
                    <a:alpha val="63000"/>
                  </a:srgbClr>
                </a:outerShdw>
              </a:effectLst>
              <a:scene3d>
                <a:camera prst="orthographicFront">
                  <a:rot lat="0" lon="0" rev="0"/>
                </a:camera>
                <a:lightRig rig="threePt" dir="tl">
                  <a:rot lat="0" lon="0" rev="1200000"/>
                </a:lightRig>
              </a:scene3d>
              <a:sp3d>
                <a:bevelT w="25400" h="12700"/>
              </a:sp3d>
            </c:spPr>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Sheet1!$C$54:$C$57</c:f>
              <c:strCache>
                <c:ptCount val="4"/>
                <c:pt idx="0">
                  <c:v>بالکل غلط</c:v>
                </c:pt>
                <c:pt idx="1">
                  <c:v>غلط</c:v>
                </c:pt>
                <c:pt idx="2">
                  <c:v>صحیح</c:v>
                </c:pt>
                <c:pt idx="3">
                  <c:v>بالکل صحیح</c:v>
                </c:pt>
              </c:strCache>
            </c:strRef>
          </c:cat>
          <c:val>
            <c:numRef>
              <c:f>Sheet1!$D$54:$D$57</c:f>
              <c:numCache>
                <c:formatCode>General</c:formatCode>
                <c:ptCount val="4"/>
                <c:pt idx="0">
                  <c:v>1.9</c:v>
                </c:pt>
                <c:pt idx="1">
                  <c:v>6.3</c:v>
                </c:pt>
                <c:pt idx="2">
                  <c:v>41.7</c:v>
                </c:pt>
                <c:pt idx="3">
                  <c:v>50</c:v>
                </c:pt>
              </c:numCache>
            </c:numRef>
          </c:val>
        </c:ser>
        <c:dLbls>
          <c:showLegendKey val="0"/>
          <c:showVal val="0"/>
          <c:showCatName val="0"/>
          <c:showSerName val="0"/>
          <c:showPercent val="0"/>
          <c:showBubbleSize val="0"/>
        </c:dLbls>
        <c:gapWidth val="115"/>
        <c:overlap val="-20"/>
        <c:axId val="141010432"/>
        <c:axId val="141011968"/>
      </c:barChart>
      <c:catAx>
        <c:axId val="14101043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41011968"/>
        <c:crosses val="autoZero"/>
        <c:auto val="1"/>
        <c:lblAlgn val="ctr"/>
        <c:lblOffset val="100"/>
        <c:noMultiLvlLbl val="0"/>
      </c:catAx>
      <c:valAx>
        <c:axId val="14101196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10104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Management conduct impartial</a:t>
            </a:r>
            <a:r>
              <a:rPr lang="en-US" sz="2400" b="1" baseline="0" dirty="0"/>
              <a:t> inquiry to verify incidents</a:t>
            </a:r>
            <a:endParaRPr lang="en-US" sz="2400" b="1" dirty="0"/>
          </a:p>
        </c:rich>
      </c:tx>
      <c:layout/>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dPt>
          <c:dPt>
            <c:idx val="1"/>
            <c:invertIfNegative val="0"/>
            <c:bubble3D val="0"/>
            <c:spPr>
              <a:solidFill>
                <a:srgbClr val="C00000"/>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Sheet1!$C$70:$C$73</c:f>
              <c:strCache>
                <c:ptCount val="4"/>
                <c:pt idx="0">
                  <c:v>بالکل غلط</c:v>
                </c:pt>
                <c:pt idx="1">
                  <c:v>غلط</c:v>
                </c:pt>
                <c:pt idx="2">
                  <c:v>صحیح</c:v>
                </c:pt>
                <c:pt idx="3">
                  <c:v>بالکل صحیح</c:v>
                </c:pt>
              </c:strCache>
            </c:strRef>
          </c:cat>
          <c:val>
            <c:numRef>
              <c:f>Sheet1!$D$70:$D$73</c:f>
              <c:numCache>
                <c:formatCode>General</c:formatCode>
                <c:ptCount val="4"/>
                <c:pt idx="0">
                  <c:v>60.2</c:v>
                </c:pt>
                <c:pt idx="1">
                  <c:v>29.6</c:v>
                </c:pt>
                <c:pt idx="2">
                  <c:v>0.5</c:v>
                </c:pt>
                <c:pt idx="3">
                  <c:v>9.6999999999999993</c:v>
                </c:pt>
              </c:numCache>
            </c:numRef>
          </c:val>
        </c:ser>
        <c:dLbls>
          <c:showLegendKey val="0"/>
          <c:showVal val="0"/>
          <c:showCatName val="0"/>
          <c:showSerName val="0"/>
          <c:showPercent val="0"/>
          <c:showBubbleSize val="0"/>
        </c:dLbls>
        <c:gapWidth val="182"/>
        <c:axId val="141070720"/>
        <c:axId val="141072256"/>
      </c:barChart>
      <c:catAx>
        <c:axId val="1410707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41072256"/>
        <c:crosses val="autoZero"/>
        <c:auto val="1"/>
        <c:lblAlgn val="ctr"/>
        <c:lblOffset val="100"/>
        <c:noMultiLvlLbl val="0"/>
      </c:catAx>
      <c:valAx>
        <c:axId val="1410722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10707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Silence is better than truthtelling</a:t>
            </a:r>
          </a:p>
        </c:rich>
      </c:tx>
      <c:layout/>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dPt>
          <c:dPt>
            <c:idx val="1"/>
            <c:invertIfNegative val="0"/>
            <c:bubble3D val="0"/>
            <c:spPr>
              <a:solidFill>
                <a:schemeClr val="accent6">
                  <a:lumMod val="75000"/>
                </a:schemeClr>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Sheet1!$C$105:$C$108</c:f>
              <c:strCache>
                <c:ptCount val="4"/>
                <c:pt idx="0">
                  <c:v>بالکل غلط</c:v>
                </c:pt>
                <c:pt idx="1">
                  <c:v>غلط</c:v>
                </c:pt>
                <c:pt idx="2">
                  <c:v>صحیح</c:v>
                </c:pt>
                <c:pt idx="3">
                  <c:v>بالکل صحیح</c:v>
                </c:pt>
              </c:strCache>
            </c:strRef>
          </c:cat>
          <c:val>
            <c:numRef>
              <c:f>Sheet1!$D$105:$D$108</c:f>
              <c:numCache>
                <c:formatCode>General</c:formatCode>
                <c:ptCount val="4"/>
                <c:pt idx="0">
                  <c:v>28.2</c:v>
                </c:pt>
                <c:pt idx="1">
                  <c:v>45.1</c:v>
                </c:pt>
                <c:pt idx="2">
                  <c:v>10.7</c:v>
                </c:pt>
                <c:pt idx="3">
                  <c:v>16</c:v>
                </c:pt>
              </c:numCache>
            </c:numRef>
          </c:val>
        </c:ser>
        <c:dLbls>
          <c:showLegendKey val="0"/>
          <c:showVal val="0"/>
          <c:showCatName val="0"/>
          <c:showSerName val="0"/>
          <c:showPercent val="0"/>
          <c:showBubbleSize val="0"/>
        </c:dLbls>
        <c:gapWidth val="182"/>
        <c:axId val="141085696"/>
        <c:axId val="141132544"/>
      </c:barChart>
      <c:catAx>
        <c:axId val="1410856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41132544"/>
        <c:crosses val="autoZero"/>
        <c:auto val="1"/>
        <c:lblAlgn val="ctr"/>
        <c:lblOffset val="100"/>
        <c:noMultiLvlLbl val="0"/>
      </c:catAx>
      <c:valAx>
        <c:axId val="1411325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10856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2400"/>
              <a:t>Truthtelling creates insecurity and uncertainity</a:t>
            </a:r>
          </a:p>
        </c:rich>
      </c:tx>
      <c:layout/>
      <c:overlay val="0"/>
      <c:spPr>
        <a:noFill/>
        <a:ln>
          <a:noFill/>
        </a:ln>
        <a:effectLst/>
      </c:spPr>
    </c:title>
    <c:autoTitleDeleted val="0"/>
    <c:plotArea>
      <c:layout/>
      <c:barChart>
        <c:barDir val="bar"/>
        <c:grouping val="clustered"/>
        <c:varyColors val="0"/>
        <c:ser>
          <c:idx val="0"/>
          <c:order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rot lat="0" lon="0" rev="1200000"/>
              </a:lightRig>
            </a:scene3d>
            <a:sp3d>
              <a:bevelT w="25400" h="12700"/>
            </a:sp3d>
          </c:spPr>
          <c:invertIfNegative val="0"/>
          <c:dPt>
            <c:idx val="2"/>
            <c:invertIfNegative val="0"/>
            <c:bubble3D val="0"/>
            <c:spPr>
              <a:solidFill>
                <a:srgbClr val="C00000"/>
              </a:solidFill>
              <a:ln>
                <a:noFill/>
              </a:ln>
              <a:effectLst>
                <a:outerShdw blurRad="57150" dist="19050" dir="5400000" algn="ctr" rotWithShape="0">
                  <a:srgbClr val="000000">
                    <a:alpha val="63000"/>
                  </a:srgbClr>
                </a:outerShdw>
              </a:effectLst>
              <a:scene3d>
                <a:camera prst="orthographicFront">
                  <a:rot lat="0" lon="0" rev="0"/>
                </a:camera>
                <a:lightRig rig="threePt" dir="tl">
                  <a:rot lat="0" lon="0" rev="1200000"/>
                </a:lightRig>
              </a:scene3d>
              <a:sp3d>
                <a:bevelT w="25400" h="12700"/>
              </a:sp3d>
            </c:spPr>
          </c:dPt>
          <c:dPt>
            <c:idx val="3"/>
            <c:invertIfNegative val="0"/>
            <c:bubble3D val="0"/>
            <c:spPr>
              <a:solidFill>
                <a:srgbClr val="C00000"/>
              </a:solidFill>
              <a:ln>
                <a:noFill/>
              </a:ln>
              <a:effectLst>
                <a:outerShdw blurRad="57150" dist="19050" dir="5400000" algn="ctr" rotWithShape="0">
                  <a:srgbClr val="000000">
                    <a:alpha val="63000"/>
                  </a:srgbClr>
                </a:outerShdw>
              </a:effectLst>
              <a:scene3d>
                <a:camera prst="orthographicFront">
                  <a:rot lat="0" lon="0" rev="0"/>
                </a:camera>
                <a:lightRig rig="threePt" dir="tl">
                  <a:rot lat="0" lon="0" rev="1200000"/>
                </a:lightRig>
              </a:scene3d>
              <a:sp3d>
                <a:bevelT w="25400" h="12700"/>
              </a:sp3d>
            </c:spPr>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Sheet1!$C$121:$C$124</c:f>
              <c:strCache>
                <c:ptCount val="4"/>
                <c:pt idx="0">
                  <c:v>بالکل غلط</c:v>
                </c:pt>
                <c:pt idx="1">
                  <c:v>غلط</c:v>
                </c:pt>
                <c:pt idx="2">
                  <c:v>صحیح</c:v>
                </c:pt>
                <c:pt idx="3">
                  <c:v>بالکل صحیح</c:v>
                </c:pt>
              </c:strCache>
            </c:strRef>
          </c:cat>
          <c:val>
            <c:numRef>
              <c:f>Sheet1!$D$121:$D$124</c:f>
              <c:numCache>
                <c:formatCode>General</c:formatCode>
                <c:ptCount val="4"/>
                <c:pt idx="0">
                  <c:v>11.2</c:v>
                </c:pt>
                <c:pt idx="1">
                  <c:v>8.3000000000000007</c:v>
                </c:pt>
                <c:pt idx="2">
                  <c:v>51.5</c:v>
                </c:pt>
                <c:pt idx="3">
                  <c:v>29.1</c:v>
                </c:pt>
              </c:numCache>
            </c:numRef>
          </c:val>
        </c:ser>
        <c:dLbls>
          <c:showLegendKey val="0"/>
          <c:showVal val="0"/>
          <c:showCatName val="0"/>
          <c:showSerName val="0"/>
          <c:showPercent val="0"/>
          <c:showBubbleSize val="0"/>
        </c:dLbls>
        <c:gapWidth val="115"/>
        <c:overlap val="-20"/>
        <c:axId val="141182848"/>
        <c:axId val="141184384"/>
      </c:barChart>
      <c:catAx>
        <c:axId val="141182848"/>
        <c:scaling>
          <c:orientation val="minMax"/>
        </c:scaling>
        <c:delete val="0"/>
        <c:axPos val="l"/>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2400" b="0" i="0" u="none" strike="noStrike" kern="1200" baseline="0">
                <a:solidFill>
                  <a:schemeClr val="lt1">
                    <a:lumMod val="85000"/>
                  </a:schemeClr>
                </a:solidFill>
                <a:latin typeface="+mn-lt"/>
                <a:ea typeface="+mn-ea"/>
                <a:cs typeface="+mn-cs"/>
              </a:defRPr>
            </a:pPr>
            <a:endParaRPr lang="en-US"/>
          </a:p>
        </c:txPr>
        <c:crossAx val="141184384"/>
        <c:crosses val="autoZero"/>
        <c:auto val="1"/>
        <c:lblAlgn val="ctr"/>
        <c:lblOffset val="100"/>
        <c:noMultiLvlLbl val="0"/>
      </c:catAx>
      <c:valAx>
        <c:axId val="141184384"/>
        <c:scaling>
          <c:orientation val="minMax"/>
        </c:scaling>
        <c:delete val="0"/>
        <c:axPos val="b"/>
        <c:majorGridlines>
          <c:spPr>
            <a:ln w="9525" cap="flat" cmpd="sng" algn="ctr">
              <a:solidFill>
                <a:schemeClr val="lt1">
                  <a:lumMod val="95000"/>
                  <a:alpha val="10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41182848"/>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Truthtelling increases performance &amp; productivty </a:t>
            </a:r>
          </a:p>
        </c:rich>
      </c:tx>
      <c:layout/>
      <c:overlay val="0"/>
      <c:spPr>
        <a:noFill/>
        <a:ln>
          <a:noFill/>
        </a:ln>
        <a:effectLst/>
      </c:spPr>
    </c:title>
    <c:autoTitleDeleted val="0"/>
    <c:plotArea>
      <c:layout/>
      <c:barChart>
        <c:barDir val="bar"/>
        <c:grouping val="clustered"/>
        <c:varyColors val="0"/>
        <c:ser>
          <c:idx val="0"/>
          <c:order val="0"/>
          <c:spPr>
            <a:solidFill>
              <a:schemeClr val="accent6">
                <a:lumMod val="75000"/>
              </a:schemeClr>
            </a:solidFill>
            <a:ln>
              <a:noFill/>
            </a:ln>
            <a:effectLst/>
          </c:spPr>
          <c:invertIfNegative val="0"/>
          <c:dPt>
            <c:idx val="0"/>
            <c:invertIfNegative val="0"/>
            <c:bubble3D val="0"/>
            <c:spPr>
              <a:solidFill>
                <a:srgbClr val="C00000"/>
              </a:solidFill>
              <a:ln>
                <a:noFill/>
              </a:ln>
              <a:effectLst/>
            </c:spPr>
          </c:dPt>
          <c:dPt>
            <c:idx val="1"/>
            <c:invertIfNegative val="0"/>
            <c:bubble3D val="0"/>
            <c:spPr>
              <a:solidFill>
                <a:srgbClr val="C00000"/>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Sheet1!$C$148:$C$151</c:f>
              <c:strCache>
                <c:ptCount val="4"/>
                <c:pt idx="0">
                  <c:v>بالکل غلط</c:v>
                </c:pt>
                <c:pt idx="1">
                  <c:v>غلط</c:v>
                </c:pt>
                <c:pt idx="2">
                  <c:v>صحیح</c:v>
                </c:pt>
                <c:pt idx="3">
                  <c:v>بالکل صحیح</c:v>
                </c:pt>
              </c:strCache>
            </c:strRef>
          </c:cat>
          <c:val>
            <c:numRef>
              <c:f>Sheet1!$D$148:$D$151</c:f>
              <c:numCache>
                <c:formatCode>General</c:formatCode>
                <c:ptCount val="4"/>
                <c:pt idx="0">
                  <c:v>1.5</c:v>
                </c:pt>
                <c:pt idx="1">
                  <c:v>4.4000000000000004</c:v>
                </c:pt>
                <c:pt idx="2">
                  <c:v>63.6</c:v>
                </c:pt>
                <c:pt idx="3">
                  <c:v>30.6</c:v>
                </c:pt>
              </c:numCache>
            </c:numRef>
          </c:val>
        </c:ser>
        <c:dLbls>
          <c:showLegendKey val="0"/>
          <c:showVal val="0"/>
          <c:showCatName val="0"/>
          <c:showSerName val="0"/>
          <c:showPercent val="0"/>
          <c:showBubbleSize val="0"/>
        </c:dLbls>
        <c:gapWidth val="182"/>
        <c:axId val="141226752"/>
        <c:axId val="141228288"/>
      </c:barChart>
      <c:catAx>
        <c:axId val="1412267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41228288"/>
        <c:crosses val="autoZero"/>
        <c:auto val="1"/>
        <c:lblAlgn val="ctr"/>
        <c:lblOffset val="100"/>
        <c:noMultiLvlLbl val="0"/>
      </c:catAx>
      <c:valAx>
        <c:axId val="1412282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12267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Truthtelling</a:t>
            </a:r>
            <a:r>
              <a:rPr lang="en-US" sz="2400" b="1" baseline="0"/>
              <a:t> reduces breakdowns &amp; losses and help to devise correct planning</a:t>
            </a:r>
            <a:endParaRPr lang="en-US" sz="2400" b="1"/>
          </a:p>
        </c:rich>
      </c:tx>
      <c:layout/>
      <c:overlay val="0"/>
      <c:spPr>
        <a:noFill/>
        <a:ln>
          <a:noFill/>
        </a:ln>
        <a:effectLst/>
      </c:spPr>
    </c:title>
    <c:autoTitleDeleted val="0"/>
    <c:plotArea>
      <c:layout/>
      <c:barChart>
        <c:barDir val="col"/>
        <c:grouping val="clustered"/>
        <c:varyColors val="0"/>
        <c:ser>
          <c:idx val="0"/>
          <c:order val="0"/>
          <c:spPr>
            <a:solidFill>
              <a:schemeClr val="accent6">
                <a:lumMod val="50000"/>
              </a:schemeClr>
            </a:solidFill>
            <a:ln>
              <a:noFill/>
            </a:ln>
            <a:effectLst/>
          </c:spPr>
          <c:invertIfNegative val="0"/>
          <c:dPt>
            <c:idx val="0"/>
            <c:invertIfNegative val="0"/>
            <c:bubble3D val="0"/>
            <c:spPr>
              <a:solidFill>
                <a:srgbClr val="C00000"/>
              </a:solidFill>
              <a:ln>
                <a:noFill/>
              </a:ln>
              <a:effectLst/>
            </c:spPr>
          </c:dPt>
          <c:dPt>
            <c:idx val="1"/>
            <c:invertIfNegative val="0"/>
            <c:bubble3D val="0"/>
            <c:spPr>
              <a:solidFill>
                <a:srgbClr val="C00000"/>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Sheet1!$C$164:$C$167</c:f>
              <c:strCache>
                <c:ptCount val="4"/>
                <c:pt idx="0">
                  <c:v>بالکل غلط</c:v>
                </c:pt>
                <c:pt idx="1">
                  <c:v>غلط</c:v>
                </c:pt>
                <c:pt idx="2">
                  <c:v>صحیح</c:v>
                </c:pt>
                <c:pt idx="3">
                  <c:v>بالکل صحیح</c:v>
                </c:pt>
              </c:strCache>
            </c:strRef>
          </c:cat>
          <c:val>
            <c:numRef>
              <c:f>Sheet1!$D$164:$D$167</c:f>
              <c:numCache>
                <c:formatCode>General</c:formatCode>
                <c:ptCount val="4"/>
                <c:pt idx="0">
                  <c:v>2.4</c:v>
                </c:pt>
                <c:pt idx="1">
                  <c:v>3.4</c:v>
                </c:pt>
                <c:pt idx="2">
                  <c:v>28.6</c:v>
                </c:pt>
                <c:pt idx="3">
                  <c:v>65.5</c:v>
                </c:pt>
              </c:numCache>
            </c:numRef>
          </c:val>
        </c:ser>
        <c:dLbls>
          <c:showLegendKey val="0"/>
          <c:showVal val="0"/>
          <c:showCatName val="0"/>
          <c:showSerName val="0"/>
          <c:showPercent val="0"/>
          <c:showBubbleSize val="0"/>
        </c:dLbls>
        <c:gapWidth val="219"/>
        <c:overlap val="-27"/>
        <c:axId val="141254016"/>
        <c:axId val="141272192"/>
      </c:barChart>
      <c:catAx>
        <c:axId val="141254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41272192"/>
        <c:crosses val="autoZero"/>
        <c:auto val="1"/>
        <c:lblAlgn val="ctr"/>
        <c:lblOffset val="100"/>
        <c:noMultiLvlLbl val="0"/>
      </c:catAx>
      <c:valAx>
        <c:axId val="1412721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1254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If we speak truth, same mistakes will not occur or reduce Reasonably</a:t>
            </a:r>
          </a:p>
        </c:rich>
      </c:tx>
      <c:layout/>
      <c:overlay val="0"/>
      <c:spPr>
        <a:noFill/>
        <a:ln>
          <a:noFill/>
        </a:ln>
        <a:effectLst/>
      </c:spPr>
    </c:title>
    <c:autoTitleDeleted val="0"/>
    <c:plotArea>
      <c:layout/>
      <c:barChart>
        <c:barDir val="bar"/>
        <c:grouping val="clustered"/>
        <c:varyColors val="0"/>
        <c:ser>
          <c:idx val="0"/>
          <c:order val="0"/>
          <c:spPr>
            <a:solidFill>
              <a:schemeClr val="accent6">
                <a:lumMod val="50000"/>
              </a:schemeClr>
            </a:solidFill>
            <a:ln>
              <a:noFill/>
            </a:ln>
            <a:effectLst/>
          </c:spPr>
          <c:invertIfNegative val="0"/>
          <c:dPt>
            <c:idx val="0"/>
            <c:invertIfNegative val="0"/>
            <c:bubble3D val="0"/>
            <c:spPr>
              <a:solidFill>
                <a:srgbClr val="C00000"/>
              </a:solidFill>
              <a:ln>
                <a:noFill/>
              </a:ln>
              <a:effectLst/>
            </c:spPr>
          </c:dPt>
          <c:dPt>
            <c:idx val="1"/>
            <c:invertIfNegative val="0"/>
            <c:bubble3D val="0"/>
            <c:spPr>
              <a:solidFill>
                <a:srgbClr val="C00000"/>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Sheet1!$C$235:$C$238</c:f>
              <c:strCache>
                <c:ptCount val="4"/>
                <c:pt idx="0">
                  <c:v>بالکل غلط</c:v>
                </c:pt>
                <c:pt idx="1">
                  <c:v>غلط</c:v>
                </c:pt>
                <c:pt idx="2">
                  <c:v>صحیح</c:v>
                </c:pt>
                <c:pt idx="3">
                  <c:v>بالکل صحیح</c:v>
                </c:pt>
              </c:strCache>
            </c:strRef>
          </c:cat>
          <c:val>
            <c:numRef>
              <c:f>Sheet1!$D$235:$D$238</c:f>
              <c:numCache>
                <c:formatCode>General</c:formatCode>
                <c:ptCount val="4"/>
                <c:pt idx="0">
                  <c:v>3.4</c:v>
                </c:pt>
                <c:pt idx="1">
                  <c:v>7.3</c:v>
                </c:pt>
                <c:pt idx="2">
                  <c:v>39.799999999999997</c:v>
                </c:pt>
                <c:pt idx="3">
                  <c:v>49.5</c:v>
                </c:pt>
              </c:numCache>
            </c:numRef>
          </c:val>
        </c:ser>
        <c:dLbls>
          <c:showLegendKey val="0"/>
          <c:showVal val="0"/>
          <c:showCatName val="0"/>
          <c:showSerName val="0"/>
          <c:showPercent val="0"/>
          <c:showBubbleSize val="0"/>
        </c:dLbls>
        <c:gapWidth val="182"/>
        <c:axId val="141367552"/>
        <c:axId val="141373440"/>
      </c:barChart>
      <c:catAx>
        <c:axId val="1413675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41373440"/>
        <c:crosses val="autoZero"/>
        <c:auto val="1"/>
        <c:lblAlgn val="ctr"/>
        <c:lblOffset val="100"/>
        <c:noMultiLvlLbl val="0"/>
      </c:catAx>
      <c:valAx>
        <c:axId val="1413734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13675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2">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2">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067C577C-CCF3-834E-B37B-EF1A53704E4F}" type="datetimeFigureOut">
              <a:rPr lang="en-US"/>
              <a:pPr>
                <a:defRPr/>
              </a:pPr>
              <a:t>8/25/2016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2D8CE085-0D9F-AE4E-B49F-4C07983D5CBB}" type="slidenum">
              <a:rPr lang="en-US"/>
              <a:pPr>
                <a:defRPr/>
              </a:pPr>
              <a:t>‹#›</a:t>
            </a:fld>
            <a:endParaRPr lang="en-US"/>
          </a:p>
        </p:txBody>
      </p:sp>
    </p:spTree>
    <p:extLst>
      <p:ext uri="{BB962C8B-B14F-4D97-AF65-F5344CB8AC3E}">
        <p14:creationId xmlns:p14="http://schemas.microsoft.com/office/powerpoint/2010/main" val="25050506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13"/>
          <p:cNvGrpSpPr>
            <a:grpSpLocks/>
          </p:cNvGrpSpPr>
          <p:nvPr/>
        </p:nvGrpSpPr>
        <p:grpSpPr bwMode="auto">
          <a:xfrm>
            <a:off x="546100" y="-4763"/>
            <a:ext cx="5014913" cy="6862763"/>
            <a:chOff x="2928938" y="-4763"/>
            <a:chExt cx="5014912" cy="6862763"/>
          </a:xfrm>
        </p:grpSpPr>
        <p:sp>
          <p:nvSpPr>
            <p:cNvPr id="5" name="Freeform 6"/>
            <p:cNvSpPr>
              <a:spLocks/>
            </p:cNvSpPr>
            <p:nvPr/>
          </p:nvSpPr>
          <p:spPr bwMode="auto">
            <a:xfrm>
              <a:off x="3367088" y="-4763"/>
              <a:ext cx="1063625" cy="2782888"/>
            </a:xfrm>
            <a:custGeom>
              <a:avLst/>
              <a:gdLst>
                <a:gd name="T0" fmla="*/ 0 w 670"/>
                <a:gd name="T1" fmla="*/ 1696 h 1753"/>
                <a:gd name="T2" fmla="*/ 225 w 670"/>
                <a:gd name="T3" fmla="*/ 1753 h 1753"/>
                <a:gd name="T4" fmla="*/ 670 w 670"/>
                <a:gd name="T5" fmla="*/ 0 h 1753"/>
                <a:gd name="T6" fmla="*/ 430 w 670"/>
                <a:gd name="T7" fmla="*/ 0 h 1753"/>
                <a:gd name="T8" fmla="*/ 0 w 670"/>
                <a:gd name="T9" fmla="*/ 1696 h 1753"/>
              </a:gdLst>
              <a:ahLst/>
              <a:cxnLst>
                <a:cxn ang="0">
                  <a:pos x="T0" y="T1"/>
                </a:cxn>
                <a:cxn ang="0">
                  <a:pos x="T2" y="T3"/>
                </a:cxn>
                <a:cxn ang="0">
                  <a:pos x="T4" y="T5"/>
                </a:cxn>
                <a:cxn ang="0">
                  <a:pos x="T6" y="T7"/>
                </a:cxn>
                <a:cxn ang="0">
                  <a:pos x="T8" y="T9"/>
                </a:cxn>
              </a:cxnLst>
              <a:rect l="0" t="0" r="r" b="b"/>
              <a:pathLst>
                <a:path w="670" h="1753">
                  <a:moveTo>
                    <a:pt x="0" y="1696"/>
                  </a:moveTo>
                  <a:lnTo>
                    <a:pt x="225" y="1753"/>
                  </a:lnTo>
                  <a:lnTo>
                    <a:pt x="670" y="0"/>
                  </a:lnTo>
                  <a:lnTo>
                    <a:pt x="430" y="0"/>
                  </a:lnTo>
                  <a:lnTo>
                    <a:pt x="0" y="169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7"/>
            <p:cNvSpPr/>
            <p:nvPr/>
          </p:nvSpPr>
          <p:spPr bwMode="auto">
            <a:xfrm>
              <a:off x="2928938" y="-4763"/>
              <a:ext cx="1035050" cy="2673351"/>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7" name="Freeform 9"/>
            <p:cNvSpPr/>
            <p:nvPr/>
          </p:nvSpPr>
          <p:spPr bwMode="auto">
            <a:xfrm>
              <a:off x="2928938" y="2582863"/>
              <a:ext cx="2693987" cy="4275137"/>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8" name="Freeform 10"/>
            <p:cNvSpPr/>
            <p:nvPr/>
          </p:nvSpPr>
          <p:spPr bwMode="auto">
            <a:xfrm>
              <a:off x="3371851" y="2692400"/>
              <a:ext cx="3332161"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9" name="Freeform 11"/>
            <p:cNvSpPr/>
            <p:nvPr/>
          </p:nvSpPr>
          <p:spPr bwMode="auto">
            <a:xfrm>
              <a:off x="3367088" y="2687638"/>
              <a:ext cx="4576762" cy="4170362"/>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10" name="Freeform 12"/>
            <p:cNvSpPr/>
            <p:nvPr/>
          </p:nvSpPr>
          <p:spPr bwMode="auto">
            <a:xfrm>
              <a:off x="2928938" y="2578100"/>
              <a:ext cx="3584574"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1" name="Date Placeholder 3"/>
          <p:cNvSpPr>
            <a:spLocks noGrp="1"/>
          </p:cNvSpPr>
          <p:nvPr>
            <p:ph type="dt" sz="half" idx="10"/>
          </p:nvPr>
        </p:nvSpPr>
        <p:spPr/>
        <p:txBody>
          <a:bodyPr/>
          <a:lstStyle>
            <a:lvl1pPr>
              <a:defRPr/>
            </a:lvl1pPr>
          </a:lstStyle>
          <a:p>
            <a:pPr>
              <a:defRPr/>
            </a:pPr>
            <a:fld id="{F6412891-0D79-C343-9739-CD68D816DEBB}" type="datetimeFigureOut">
              <a:rPr lang="en-US"/>
              <a:pPr>
                <a:defRPr/>
              </a:pPr>
              <a:t>8/25/2016</a:t>
            </a:fld>
            <a:endParaRPr lang="en-US" dirty="0"/>
          </a:p>
        </p:txBody>
      </p:sp>
      <p:sp>
        <p:nvSpPr>
          <p:cNvPr id="12" name="Footer Placeholder 4"/>
          <p:cNvSpPr>
            <a:spLocks noGrp="1"/>
          </p:cNvSpPr>
          <p:nvPr>
            <p:ph type="ftr" sz="quarter" idx="11"/>
          </p:nvPr>
        </p:nvSpPr>
        <p:spPr>
          <a:xfrm>
            <a:off x="5332413" y="5883275"/>
            <a:ext cx="4324350" cy="365125"/>
          </a:xfrm>
        </p:spPr>
        <p:txBody>
          <a:bodyPr/>
          <a:lstStyle>
            <a:lvl1pPr>
              <a:defRPr/>
            </a:lvl1pPr>
          </a:lstStyle>
          <a:p>
            <a:pPr>
              <a:defRPr/>
            </a:pPr>
            <a:endParaRPr lang="en-US"/>
          </a:p>
        </p:txBody>
      </p:sp>
      <p:sp>
        <p:nvSpPr>
          <p:cNvPr id="13" name="Slide Number Placeholder 5"/>
          <p:cNvSpPr>
            <a:spLocks noGrp="1"/>
          </p:cNvSpPr>
          <p:nvPr>
            <p:ph type="sldNum" sz="quarter" idx="12"/>
          </p:nvPr>
        </p:nvSpPr>
        <p:spPr/>
        <p:txBody>
          <a:bodyPr/>
          <a:lstStyle>
            <a:lvl1pPr>
              <a:defRPr/>
            </a:lvl1pPr>
          </a:lstStyle>
          <a:p>
            <a:pPr>
              <a:defRPr/>
            </a:pPr>
            <a:fld id="{89381D3B-B0B3-964F-BF0D-F228AFDA5E01}" type="slidenum">
              <a:rPr lang="en-US"/>
              <a:pPr>
                <a:defRPr/>
              </a:pPr>
              <a:t>‹#›</a:t>
            </a:fld>
            <a:endParaRPr lang="en-US" dirty="0"/>
          </a:p>
        </p:txBody>
      </p:sp>
    </p:spTree>
    <p:extLst>
      <p:ext uri="{BB962C8B-B14F-4D97-AF65-F5344CB8AC3E}">
        <p14:creationId xmlns:p14="http://schemas.microsoft.com/office/powerpoint/2010/main" val="1855454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Drag picture to placeholder or click icon to add</a:t>
            </a:r>
            <a:endParaRPr lang="en-US" noProof="0"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2ED25DD-8D8A-D24E-A30F-DDE541B38A83}" type="datetimeFigureOut">
              <a:rPr lang="en-US"/>
              <a:pPr>
                <a:defRPr/>
              </a:pPr>
              <a:t>8/25/2016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224BE9E-50B8-0B40-B729-2F47A57EADEF}" type="slidenum">
              <a:rPr lang="en-US"/>
              <a:pPr>
                <a:defRPr/>
              </a:pPr>
              <a:t>‹#›</a:t>
            </a:fld>
            <a:endParaRPr lang="en-US" dirty="0"/>
          </a:p>
        </p:txBody>
      </p:sp>
    </p:spTree>
    <p:extLst>
      <p:ext uri="{BB962C8B-B14F-4D97-AF65-F5344CB8AC3E}">
        <p14:creationId xmlns:p14="http://schemas.microsoft.com/office/powerpoint/2010/main" val="822559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161AE2E-BA4F-0648-A9EF-41A9DE3FF8F0}" type="datetimeFigureOut">
              <a:rPr lang="en-US"/>
              <a:pPr>
                <a:defRPr/>
              </a:pPr>
              <a:t>8/25/2016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CD0F338-423F-D74E-88D7-38C684A33A6D}" type="slidenum">
              <a:rPr lang="en-US"/>
              <a:pPr>
                <a:defRPr/>
              </a:pPr>
              <a:t>‹#›</a:t>
            </a:fld>
            <a:endParaRPr lang="en-US" dirty="0"/>
          </a:p>
        </p:txBody>
      </p:sp>
    </p:spTree>
    <p:extLst>
      <p:ext uri="{BB962C8B-B14F-4D97-AF65-F5344CB8AC3E}">
        <p14:creationId xmlns:p14="http://schemas.microsoft.com/office/powerpoint/2010/main" val="14108102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p:cNvSpPr txBox="1"/>
          <p:nvPr/>
        </p:nvSpPr>
        <p:spPr>
          <a:xfrm>
            <a:off x="1598613" y="863600"/>
            <a:ext cx="6096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eaLnBrk="1" fontAlgn="auto" hangingPunct="1">
              <a:spcAft>
                <a:spcPts val="0"/>
              </a:spcAft>
              <a:defRPr/>
            </a:pPr>
            <a:r>
              <a:rPr lang="en-US" sz="8000" dirty="0">
                <a:effectLst/>
                <a:latin typeface="+mn-lt"/>
              </a:rPr>
              <a:t>“</a:t>
            </a:r>
          </a:p>
        </p:txBody>
      </p:sp>
      <p:sp>
        <p:nvSpPr>
          <p:cNvPr id="6" name="TextBox 5"/>
          <p:cNvSpPr txBox="1"/>
          <p:nvPr/>
        </p:nvSpPr>
        <p:spPr>
          <a:xfrm>
            <a:off x="10893425" y="2819400"/>
            <a:ext cx="6096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eaLnBrk="1" fontAlgn="auto" hangingPunct="1">
              <a:spcAft>
                <a:spcPts val="0"/>
              </a:spcAft>
              <a:defRPr/>
            </a:pPr>
            <a:r>
              <a:rPr lang="en-US" sz="8000" dirty="0">
                <a:effectLst/>
                <a:latin typeface="+mn-lt"/>
              </a:rPr>
              <a:t>”</a:t>
            </a:r>
          </a:p>
        </p:txBody>
      </p:sp>
      <p:sp>
        <p:nvSpPr>
          <p:cNvPr id="2" name="Title 1"/>
          <p:cNvSpPr>
            <a:spLocks noGrp="1"/>
          </p:cNvSpPr>
          <p:nvPr>
            <p:ph type="title"/>
          </p:nvPr>
        </p:nvSpPr>
        <p:spPr>
          <a:xfrm>
            <a:off x="2208212" y="685800"/>
            <a:ext cx="8990012" cy="2743199"/>
          </a:xfrm>
        </p:spPr>
        <p:txBody>
          <a:bodyP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4"/>
          </p:nvPr>
        </p:nvSpPr>
        <p:spPr/>
        <p:txBody>
          <a:bodyPr/>
          <a:lstStyle>
            <a:lvl1pPr>
              <a:defRPr/>
            </a:lvl1pPr>
          </a:lstStyle>
          <a:p>
            <a:pPr>
              <a:defRPr/>
            </a:pPr>
            <a:fld id="{BECA8CDA-42DD-5742-A1A5-F505974BD878}" type="datetimeFigureOut">
              <a:rPr lang="en-US"/>
              <a:pPr>
                <a:defRPr/>
              </a:pPr>
              <a:t>8/25/2016</a:t>
            </a:fld>
            <a:endParaRPr lang="en-US" dirty="0"/>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3CC79DD3-5FDE-C942-A34A-854A38A4F704}" type="slidenum">
              <a:rPr lang="en-US"/>
              <a:pPr>
                <a:defRPr/>
              </a:pPr>
              <a:t>‹#›</a:t>
            </a:fld>
            <a:endParaRPr lang="en-US" dirty="0"/>
          </a:p>
        </p:txBody>
      </p:sp>
    </p:spTree>
    <p:extLst>
      <p:ext uri="{BB962C8B-B14F-4D97-AF65-F5344CB8AC3E}">
        <p14:creationId xmlns:p14="http://schemas.microsoft.com/office/powerpoint/2010/main" val="904816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D1774B0-F83E-D446-A082-271C0663DDF9}" type="datetimeFigureOut">
              <a:rPr lang="en-US"/>
              <a:pPr>
                <a:defRPr/>
              </a:pPr>
              <a:t>8/25/2016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58B3FAA-8B92-8B41-A0CC-D5266E78CE10}" type="slidenum">
              <a:rPr lang="en-US"/>
              <a:pPr>
                <a:defRPr/>
              </a:pPr>
              <a:t>‹#›</a:t>
            </a:fld>
            <a:endParaRPr lang="en-US" dirty="0"/>
          </a:p>
        </p:txBody>
      </p:sp>
    </p:spTree>
    <p:extLst>
      <p:ext uri="{BB962C8B-B14F-4D97-AF65-F5344CB8AC3E}">
        <p14:creationId xmlns:p14="http://schemas.microsoft.com/office/powerpoint/2010/main" val="11211605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TextBox 4"/>
          <p:cNvSpPr txBox="1"/>
          <p:nvPr/>
        </p:nvSpPr>
        <p:spPr>
          <a:xfrm>
            <a:off x="1598613" y="863600"/>
            <a:ext cx="6096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eaLnBrk="1" fontAlgn="auto" hangingPunct="1">
              <a:spcAft>
                <a:spcPts val="0"/>
              </a:spcAft>
              <a:defRPr/>
            </a:pPr>
            <a:r>
              <a:rPr lang="en-US" sz="8000" dirty="0">
                <a:effectLst/>
                <a:latin typeface="+mn-lt"/>
              </a:rPr>
              <a:t>“</a:t>
            </a:r>
          </a:p>
        </p:txBody>
      </p:sp>
      <p:sp>
        <p:nvSpPr>
          <p:cNvPr id="6" name="TextBox 5"/>
          <p:cNvSpPr txBox="1"/>
          <p:nvPr/>
        </p:nvSpPr>
        <p:spPr>
          <a:xfrm>
            <a:off x="10893425" y="2819400"/>
            <a:ext cx="6096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eaLnBrk="1" fontAlgn="auto" hangingPunct="1">
              <a:spcAft>
                <a:spcPts val="0"/>
              </a:spcAft>
              <a:defRPr/>
            </a:pPr>
            <a:r>
              <a:rPr lang="en-US" sz="8000" dirty="0">
                <a:effectLst/>
                <a:latin typeface="+mn-lt"/>
              </a:rPr>
              <a:t>”</a:t>
            </a:r>
          </a:p>
        </p:txBody>
      </p:sp>
      <p:sp>
        <p:nvSpPr>
          <p:cNvPr id="2" name="Title 1"/>
          <p:cNvSpPr>
            <a:spLocks noGrp="1"/>
          </p:cNvSpPr>
          <p:nvPr>
            <p:ph type="title"/>
          </p:nvPr>
        </p:nvSpPr>
        <p:spPr>
          <a:xfrm>
            <a:off x="2208212" y="685800"/>
            <a:ext cx="8990012" cy="2743199"/>
          </a:xfrm>
        </p:spPr>
        <p:txBody>
          <a:bodyP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rtlCol="0" anchor="b">
            <a:normAutofit/>
          </a:bodyPr>
          <a:lstStyle>
            <a:lvl1pPr algn="r">
              <a:buNone/>
              <a:defRPr lang="en-US" sz="2400" b="0" cap="none" dirty="0">
                <a:ln w="3175" cmpd="sng">
                  <a:noFill/>
                </a:ln>
                <a:solidFill>
                  <a:schemeClr val="tx1"/>
                </a:solidFill>
                <a:effectLst/>
              </a:defRPr>
            </a:lvl1pPr>
          </a:lstStyle>
          <a:p>
            <a:pPr lvl="0"/>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4"/>
          </p:nvPr>
        </p:nvSpPr>
        <p:spPr/>
        <p:txBody>
          <a:bodyPr/>
          <a:lstStyle>
            <a:lvl1pPr>
              <a:defRPr/>
            </a:lvl1pPr>
          </a:lstStyle>
          <a:p>
            <a:pPr>
              <a:defRPr/>
            </a:pPr>
            <a:fld id="{77786CE5-0C97-9940-899D-D86ABDC5FFFB}" type="datetimeFigureOut">
              <a:rPr lang="en-US"/>
              <a:pPr>
                <a:defRPr/>
              </a:pPr>
              <a:t>8/25/2016</a:t>
            </a:fld>
            <a:endParaRPr lang="en-US" dirty="0"/>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C6E79C5F-1CE8-134D-AEDA-A9DFBE8FC543}" type="slidenum">
              <a:rPr lang="en-US"/>
              <a:pPr>
                <a:defRPr/>
              </a:pPr>
              <a:t>‹#›</a:t>
            </a:fld>
            <a:endParaRPr lang="en-US" dirty="0"/>
          </a:p>
        </p:txBody>
      </p:sp>
    </p:spTree>
    <p:extLst>
      <p:ext uri="{BB962C8B-B14F-4D97-AF65-F5344CB8AC3E}">
        <p14:creationId xmlns:p14="http://schemas.microsoft.com/office/powerpoint/2010/main" val="913278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rtlCol="0">
            <a:normAutofit/>
          </a:bodyPr>
          <a:lstStyle>
            <a:lvl1pPr>
              <a:defRPr lang="en-US" b="0" dirty="0"/>
            </a:lvl1pPr>
          </a:lstStyle>
          <a:p>
            <a:pPr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rtlCol="0" anchor="b">
            <a:normAutofit/>
          </a:bodyPr>
          <a:lstStyle>
            <a:lvl1pPr>
              <a:buNone/>
              <a:defRPr lang="en-US" sz="2800" b="0" cap="none" dirty="0">
                <a:ln w="3175" cmpd="sng">
                  <a:noFill/>
                </a:ln>
                <a:solidFill>
                  <a:schemeClr val="tx1"/>
                </a:solidFill>
                <a:effectLst/>
              </a:defRPr>
            </a:lvl1pPr>
          </a:lstStyle>
          <a:p>
            <a:pPr lvl="0"/>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pPr>
              <a:defRPr/>
            </a:pPr>
            <a:fld id="{B17800FE-295C-2A43-A646-B45F812566EC}" type="datetimeFigureOut">
              <a:rPr lang="en-US"/>
              <a:pPr>
                <a:defRPr/>
              </a:pPr>
              <a:t>8/25/2016</a:t>
            </a:fld>
            <a:endParaRPr lang="en-US" dirty="0"/>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ED0302C2-D81F-9247-9274-0319661AB496}" type="slidenum">
              <a:rPr lang="en-US"/>
              <a:pPr>
                <a:defRPr/>
              </a:pPr>
              <a:t>‹#›</a:t>
            </a:fld>
            <a:endParaRPr lang="en-US" dirty="0"/>
          </a:p>
        </p:txBody>
      </p:sp>
    </p:spTree>
    <p:extLst>
      <p:ext uri="{BB962C8B-B14F-4D97-AF65-F5344CB8AC3E}">
        <p14:creationId xmlns:p14="http://schemas.microsoft.com/office/powerpoint/2010/main" val="1323357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49EAE10C-64DE-7242-A472-EF20D54570B7}" type="datetimeFigureOut">
              <a:rPr lang="en-US"/>
              <a:pPr>
                <a:defRPr/>
              </a:pPr>
              <a:t>8/25/2016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5A11B04-A739-4649-AFF3-1A367A34C171}" type="slidenum">
              <a:rPr lang="en-US"/>
              <a:pPr>
                <a:defRPr/>
              </a:pPr>
              <a:t>‹#›</a:t>
            </a:fld>
            <a:endParaRPr lang="en-US" dirty="0"/>
          </a:p>
        </p:txBody>
      </p:sp>
    </p:spTree>
    <p:extLst>
      <p:ext uri="{BB962C8B-B14F-4D97-AF65-F5344CB8AC3E}">
        <p14:creationId xmlns:p14="http://schemas.microsoft.com/office/powerpoint/2010/main" val="184210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B064316A-EA69-F64D-88B3-A3F40E0EE6D8}" type="datetimeFigureOut">
              <a:rPr lang="en-US"/>
              <a:pPr>
                <a:defRPr/>
              </a:pPr>
              <a:t>8/25/2016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D5605A7-6A33-CC48-9778-CFDA37A9B714}" type="slidenum">
              <a:rPr lang="en-US"/>
              <a:pPr>
                <a:defRPr/>
              </a:pPr>
              <a:t>‹#›</a:t>
            </a:fld>
            <a:endParaRPr lang="en-US" dirty="0"/>
          </a:p>
        </p:txBody>
      </p:sp>
    </p:spTree>
    <p:extLst>
      <p:ext uri="{BB962C8B-B14F-4D97-AF65-F5344CB8AC3E}">
        <p14:creationId xmlns:p14="http://schemas.microsoft.com/office/powerpoint/2010/main" val="1508728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a:gsLst>
            <a:gs pos="0">
              <a:schemeClr val="accent1">
                <a:lumMod val="5000"/>
                <a:lumOff val="95000"/>
              </a:schemeClr>
            </a:gs>
            <a:gs pos="93000">
              <a:schemeClr val="accent1">
                <a:lumMod val="45000"/>
                <a:lumOff val="55000"/>
              </a:schemeClr>
            </a:gs>
            <a:gs pos="15000">
              <a:schemeClr val="accent1">
                <a:lumMod val="45000"/>
                <a:lumOff val="55000"/>
                <a:alpha val="87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006650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3478240-5EB2-A049-A298-96BAE6FCA053}" type="datetimeFigureOut">
              <a:rPr lang="en-US"/>
              <a:pPr>
                <a:defRPr/>
              </a:pPr>
              <a:t>8/25/2016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10807D9-9136-E44F-B14D-A4261BD20869}" type="slidenum">
              <a:rPr lang="en-US"/>
              <a:pPr>
                <a:defRPr/>
              </a:pPr>
              <a:t>‹#›</a:t>
            </a:fld>
            <a:endParaRPr lang="en-US" dirty="0"/>
          </a:p>
        </p:txBody>
      </p:sp>
    </p:spTree>
    <p:extLst>
      <p:ext uri="{BB962C8B-B14F-4D97-AF65-F5344CB8AC3E}">
        <p14:creationId xmlns:p14="http://schemas.microsoft.com/office/powerpoint/2010/main" val="1170712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AF11DC05-DC87-F74C-B0B7-F658A07245F3}" type="datetimeFigureOut">
              <a:rPr lang="en-US"/>
              <a:pPr>
                <a:defRPr/>
              </a:pPr>
              <a:t>8/25/2016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221332A-A019-AA4B-B142-8980F0C0B73A}" type="slidenum">
              <a:rPr lang="en-US"/>
              <a:pPr>
                <a:defRPr/>
              </a:pPr>
              <a:t>‹#›</a:t>
            </a:fld>
            <a:endParaRPr lang="en-US" dirty="0"/>
          </a:p>
        </p:txBody>
      </p:sp>
    </p:spTree>
    <p:extLst>
      <p:ext uri="{BB962C8B-B14F-4D97-AF65-F5344CB8AC3E}">
        <p14:creationId xmlns:p14="http://schemas.microsoft.com/office/powerpoint/2010/main" val="927360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9D96FBA1-143A-EB40-8E04-E2A351E3D937}" type="datetimeFigureOut">
              <a:rPr lang="en-US"/>
              <a:pPr>
                <a:defRPr/>
              </a:pPr>
              <a:t>8/25/2016</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1398F43-5505-CB4D-9F10-1C66E93E5F07}" type="slidenum">
              <a:rPr lang="en-US"/>
              <a:pPr>
                <a:defRPr/>
              </a:pPr>
              <a:t>‹#›</a:t>
            </a:fld>
            <a:endParaRPr lang="en-US" dirty="0"/>
          </a:p>
        </p:txBody>
      </p:sp>
    </p:spTree>
    <p:extLst>
      <p:ext uri="{BB962C8B-B14F-4D97-AF65-F5344CB8AC3E}">
        <p14:creationId xmlns:p14="http://schemas.microsoft.com/office/powerpoint/2010/main" val="1851181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2920AD9C-608F-9F41-99DC-E3774897EC95}" type="datetimeFigureOut">
              <a:rPr lang="en-US"/>
              <a:pPr>
                <a:defRPr/>
              </a:pPr>
              <a:t>8/25/2016</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BFBF38C-A0B3-0F4D-A0EE-974AC3C6C5D5}" type="slidenum">
              <a:rPr lang="en-US"/>
              <a:pPr>
                <a:defRPr/>
              </a:pPr>
              <a:t>‹#›</a:t>
            </a:fld>
            <a:endParaRPr lang="en-US" dirty="0"/>
          </a:p>
        </p:txBody>
      </p:sp>
    </p:spTree>
    <p:extLst>
      <p:ext uri="{BB962C8B-B14F-4D97-AF65-F5344CB8AC3E}">
        <p14:creationId xmlns:p14="http://schemas.microsoft.com/office/powerpoint/2010/main" val="58073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1FD8F55-9FA4-9B43-8E67-6D7A60A391C2}" type="datetimeFigureOut">
              <a:rPr lang="en-US"/>
              <a:pPr>
                <a:defRPr/>
              </a:pPr>
              <a:t>8/25/2016</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074A6C1-DB7A-3143-A8C7-671C3B5F5DEA}" type="slidenum">
              <a:rPr lang="en-US"/>
              <a:pPr>
                <a:defRPr/>
              </a:pPr>
              <a:t>‹#›</a:t>
            </a:fld>
            <a:endParaRPr lang="en-US" dirty="0"/>
          </a:p>
        </p:txBody>
      </p:sp>
    </p:spTree>
    <p:extLst>
      <p:ext uri="{BB962C8B-B14F-4D97-AF65-F5344CB8AC3E}">
        <p14:creationId xmlns:p14="http://schemas.microsoft.com/office/powerpoint/2010/main" val="1080915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79D8F69-7001-EE45-BDA9-0CDAF929CB6E}" type="datetimeFigureOut">
              <a:rPr lang="en-US"/>
              <a:pPr>
                <a:defRPr/>
              </a:pPr>
              <a:t>8/25/2016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23D6E6B-9B54-7F49-B228-70B08492C978}" type="slidenum">
              <a:rPr lang="en-US"/>
              <a:pPr>
                <a:defRPr/>
              </a:pPr>
              <a:t>‹#›</a:t>
            </a:fld>
            <a:endParaRPr lang="en-US" dirty="0"/>
          </a:p>
        </p:txBody>
      </p:sp>
    </p:spTree>
    <p:extLst>
      <p:ext uri="{BB962C8B-B14F-4D97-AF65-F5344CB8AC3E}">
        <p14:creationId xmlns:p14="http://schemas.microsoft.com/office/powerpoint/2010/main" val="1377361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Drag picture to placeholder or click icon to add</a:t>
            </a:r>
            <a:endParaRPr lang="en-US" noProof="0"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B9F30F4-E60A-F946-B0FE-7D11937FB357}" type="datetimeFigureOut">
              <a:rPr lang="en-US"/>
              <a:pPr>
                <a:defRPr/>
              </a:pPr>
              <a:t>8/25/2016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B6BB6C1-F970-8842-8AB8-1DE7AB247E5D}" type="slidenum">
              <a:rPr lang="en-US"/>
              <a:pPr>
                <a:defRPr/>
              </a:pPr>
              <a:t>‹#›</a:t>
            </a:fld>
            <a:endParaRPr lang="en-US" dirty="0"/>
          </a:p>
        </p:txBody>
      </p:sp>
    </p:spTree>
    <p:extLst>
      <p:ext uri="{BB962C8B-B14F-4D97-AF65-F5344CB8AC3E}">
        <p14:creationId xmlns:p14="http://schemas.microsoft.com/office/powerpoint/2010/main" val="1582264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150813" y="0"/>
            <a:ext cx="2436812" cy="6858000"/>
            <a:chOff x="1320800" y="0"/>
            <a:chExt cx="2436813" cy="6858001"/>
          </a:xfrm>
        </p:grpSpPr>
        <p:sp>
          <p:nvSpPr>
            <p:cNvPr id="1032" name="Freeform 6"/>
            <p:cNvSpPr>
              <a:spLocks/>
            </p:cNvSpPr>
            <p:nvPr/>
          </p:nvSpPr>
          <p:spPr bwMode="auto">
            <a:xfrm>
              <a:off x="1627188" y="0"/>
              <a:ext cx="1122363" cy="5329238"/>
            </a:xfrm>
            <a:custGeom>
              <a:avLst/>
              <a:gdLst>
                <a:gd name="T0" fmla="*/ 0 w 707"/>
                <a:gd name="T1" fmla="*/ 3330 h 3357"/>
                <a:gd name="T2" fmla="*/ 156 w 707"/>
                <a:gd name="T3" fmla="*/ 3357 h 3357"/>
                <a:gd name="T4" fmla="*/ 707 w 707"/>
                <a:gd name="T5" fmla="*/ 0 h 3357"/>
                <a:gd name="T6" fmla="*/ 547 w 707"/>
                <a:gd name="T7" fmla="*/ 0 h 3357"/>
                <a:gd name="T8" fmla="*/ 0 w 707"/>
                <a:gd name="T9" fmla="*/ 3330 h 3357"/>
              </a:gdLst>
              <a:ahLst/>
              <a:cxnLst>
                <a:cxn ang="0">
                  <a:pos x="T0" y="T1"/>
                </a:cxn>
                <a:cxn ang="0">
                  <a:pos x="T2" y="T3"/>
                </a:cxn>
                <a:cxn ang="0">
                  <a:pos x="T4" y="T5"/>
                </a:cxn>
                <a:cxn ang="0">
                  <a:pos x="T6" y="T7"/>
                </a:cxn>
                <a:cxn ang="0">
                  <a:pos x="T8" y="T9"/>
                </a:cxn>
              </a:cxnLst>
              <a:rect l="0" t="0" r="r" b="b"/>
              <a:pathLst>
                <a:path w="707" h="3357">
                  <a:moveTo>
                    <a:pt x="0" y="3330"/>
                  </a:moveTo>
                  <a:lnTo>
                    <a:pt x="156" y="3357"/>
                  </a:lnTo>
                  <a:lnTo>
                    <a:pt x="707" y="0"/>
                  </a:lnTo>
                  <a:lnTo>
                    <a:pt x="547" y="0"/>
                  </a:lnTo>
                  <a:lnTo>
                    <a:pt x="0" y="333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7"/>
            <p:cNvSpPr/>
            <p:nvPr/>
          </p:nvSpPr>
          <p:spPr bwMode="auto">
            <a:xfrm>
              <a:off x="1320800" y="0"/>
              <a:ext cx="1117600" cy="5276851"/>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1"/>
              <a:ext cx="1228726"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7" y="5291139"/>
              <a:ext cx="1495426" cy="1566862"/>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7" y="5286376"/>
              <a:ext cx="2130426"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1"/>
              <a:ext cx="1695451"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1027" name="Title Placeholder 1"/>
          <p:cNvSpPr>
            <a:spLocks noGrp="1"/>
          </p:cNvSpPr>
          <p:nvPr>
            <p:ph type="title"/>
          </p:nvPr>
        </p:nvSpPr>
        <p:spPr bwMode="auto">
          <a:xfrm>
            <a:off x="1484313" y="685800"/>
            <a:ext cx="1001871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p:cNvSpPr>
            <a:spLocks noGrp="1"/>
          </p:cNvSpPr>
          <p:nvPr>
            <p:ph type="body" idx="1"/>
          </p:nvPr>
        </p:nvSpPr>
        <p:spPr bwMode="auto">
          <a:xfrm>
            <a:off x="1484313" y="2667000"/>
            <a:ext cx="10018712"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9732963" y="5883275"/>
            <a:ext cx="1143000" cy="365125"/>
          </a:xfrm>
          <a:prstGeom prst="rect">
            <a:avLst/>
          </a:prstGeom>
        </p:spPr>
        <p:txBody>
          <a:bodyPr vert="horz" lIns="91440" tIns="45720" rIns="91440" bIns="45720" rtlCol="0" anchor="ctr"/>
          <a:lstStyle>
            <a:lvl1pPr algn="r" eaLnBrk="1" fontAlgn="auto" hangingPunct="1">
              <a:spcBef>
                <a:spcPts val="0"/>
              </a:spcBef>
              <a:spcAft>
                <a:spcPts val="0"/>
              </a:spcAft>
              <a:defRPr sz="1000" b="0" i="0" smtClean="0">
                <a:solidFill>
                  <a:schemeClr val="tx1"/>
                </a:solidFill>
                <a:effectLst/>
                <a:latin typeface="+mn-lt"/>
              </a:defRPr>
            </a:lvl1pPr>
          </a:lstStyle>
          <a:p>
            <a:pPr>
              <a:defRPr/>
            </a:pPr>
            <a:fld id="{94339A32-C4EC-2443-A780-88FA75E03AA6}" type="datetimeFigureOut">
              <a:rPr lang="en-US"/>
              <a:pPr>
                <a:defRPr/>
              </a:pPr>
              <a:t>8/25/2016</a:t>
            </a:fld>
            <a:endParaRPr lang="en-US" dirty="0"/>
          </a:p>
        </p:txBody>
      </p:sp>
      <p:sp>
        <p:nvSpPr>
          <p:cNvPr id="5" name="Footer Placeholder 4"/>
          <p:cNvSpPr>
            <a:spLocks noGrp="1"/>
          </p:cNvSpPr>
          <p:nvPr>
            <p:ph type="ftr" sz="quarter" idx="3"/>
          </p:nvPr>
        </p:nvSpPr>
        <p:spPr>
          <a:xfrm>
            <a:off x="2571750" y="5883275"/>
            <a:ext cx="7085013" cy="365125"/>
          </a:xfrm>
          <a:prstGeom prst="rect">
            <a:avLst/>
          </a:prstGeom>
        </p:spPr>
        <p:txBody>
          <a:bodyPr vert="horz" lIns="91440" tIns="45720" rIns="91440" bIns="45720" rtlCol="0" anchor="ctr"/>
          <a:lstStyle>
            <a:lvl1pPr algn="l" eaLnBrk="1" fontAlgn="auto" hangingPunct="1">
              <a:spcBef>
                <a:spcPts val="0"/>
              </a:spcBef>
              <a:spcAft>
                <a:spcPts val="0"/>
              </a:spcAft>
              <a:defRPr sz="1000" b="0" i="0" dirty="0">
                <a:solidFill>
                  <a:schemeClr val="tx1"/>
                </a:solidFill>
                <a:effectLst/>
                <a:latin typeface="+mn-lt"/>
              </a:defRPr>
            </a:lvl1pPr>
          </a:lstStyle>
          <a:p>
            <a:pPr>
              <a:defRPr/>
            </a:pPr>
            <a:endParaRPr lang="en-US"/>
          </a:p>
        </p:txBody>
      </p:sp>
      <p:sp>
        <p:nvSpPr>
          <p:cNvPr id="6" name="Slide Number Placeholder 5"/>
          <p:cNvSpPr>
            <a:spLocks noGrp="1"/>
          </p:cNvSpPr>
          <p:nvPr>
            <p:ph type="sldNum" sz="quarter" idx="4"/>
          </p:nvPr>
        </p:nvSpPr>
        <p:spPr>
          <a:xfrm>
            <a:off x="10952163" y="5883275"/>
            <a:ext cx="550862" cy="365125"/>
          </a:xfrm>
          <a:prstGeom prst="rect">
            <a:avLst/>
          </a:prstGeom>
        </p:spPr>
        <p:txBody>
          <a:bodyPr vert="horz" lIns="91440" tIns="45720" rIns="91440" bIns="45720" rtlCol="0" anchor="ctr"/>
          <a:lstStyle>
            <a:lvl1pPr algn="r" eaLnBrk="1" fontAlgn="auto" hangingPunct="1">
              <a:spcBef>
                <a:spcPts val="0"/>
              </a:spcBef>
              <a:spcAft>
                <a:spcPts val="0"/>
              </a:spcAft>
              <a:defRPr sz="1000" b="0" i="0" smtClean="0">
                <a:solidFill>
                  <a:schemeClr val="tx1"/>
                </a:solidFill>
                <a:effectLst/>
                <a:latin typeface="+mn-lt"/>
              </a:defRPr>
            </a:lvl1pPr>
          </a:lstStyle>
          <a:p>
            <a:pPr>
              <a:defRPr/>
            </a:pPr>
            <a:fld id="{4B83D03F-27C4-2A4E-8026-CB4F4B56A8F3}"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9" r:id="rId12"/>
    <p:sldLayoutId id="2147483753" r:id="rId13"/>
    <p:sldLayoutId id="2147483760" r:id="rId14"/>
    <p:sldLayoutId id="2147483754" r:id="rId15"/>
    <p:sldLayoutId id="2147483755" r:id="rId16"/>
    <p:sldLayoutId id="2147483756" r:id="rId17"/>
  </p:sldLayoutIdLst>
  <p:timing>
    <p:tnLst>
      <p:par>
        <p:cTn id="1" dur="indefinite" restart="never" nodeType="tmRoot"/>
      </p:par>
    </p:tnLst>
  </p:timing>
  <p:txStyles>
    <p:titleStyle>
      <a:lvl1pPr algn="ctr" defTabSz="457200" rtl="0" fontAlgn="base">
        <a:spcBef>
          <a:spcPct val="0"/>
        </a:spcBef>
        <a:spcAft>
          <a:spcPct val="0"/>
        </a:spcAft>
        <a:defRPr sz="4000" kern="1200">
          <a:ln w="3175" cmpd="sng">
            <a:noFill/>
          </a:ln>
          <a:solidFill>
            <a:schemeClr val="tx1"/>
          </a:solidFill>
          <a:latin typeface="+mj-lt"/>
          <a:ea typeface="+mj-ea"/>
          <a:cs typeface="+mj-cs"/>
        </a:defRPr>
      </a:lvl1pPr>
      <a:lvl2pPr algn="ctr" defTabSz="457200" rtl="0" fontAlgn="base">
        <a:spcBef>
          <a:spcPct val="0"/>
        </a:spcBef>
        <a:spcAft>
          <a:spcPct val="0"/>
        </a:spcAft>
        <a:defRPr sz="4000">
          <a:solidFill>
            <a:schemeClr val="tx1"/>
          </a:solidFill>
          <a:latin typeface="Times New Roman" charset="0"/>
        </a:defRPr>
      </a:lvl2pPr>
      <a:lvl3pPr algn="ctr" defTabSz="457200" rtl="0" fontAlgn="base">
        <a:spcBef>
          <a:spcPct val="0"/>
        </a:spcBef>
        <a:spcAft>
          <a:spcPct val="0"/>
        </a:spcAft>
        <a:defRPr sz="4000">
          <a:solidFill>
            <a:schemeClr val="tx1"/>
          </a:solidFill>
          <a:latin typeface="Times New Roman" charset="0"/>
        </a:defRPr>
      </a:lvl3pPr>
      <a:lvl4pPr algn="ctr" defTabSz="457200" rtl="0" fontAlgn="base">
        <a:spcBef>
          <a:spcPct val="0"/>
        </a:spcBef>
        <a:spcAft>
          <a:spcPct val="0"/>
        </a:spcAft>
        <a:defRPr sz="4000">
          <a:solidFill>
            <a:schemeClr val="tx1"/>
          </a:solidFill>
          <a:latin typeface="Times New Roman" charset="0"/>
        </a:defRPr>
      </a:lvl4pPr>
      <a:lvl5pPr algn="ctr" defTabSz="457200" rtl="0" fontAlgn="base">
        <a:spcBef>
          <a:spcPct val="0"/>
        </a:spcBef>
        <a:spcAft>
          <a:spcPct val="0"/>
        </a:spcAft>
        <a:defRPr sz="4000">
          <a:solidFill>
            <a:schemeClr val="tx1"/>
          </a:solidFill>
          <a:latin typeface="Times New Roman"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fontAlgn="base">
        <a:spcBef>
          <a:spcPct val="20000"/>
        </a:spcBef>
        <a:spcAft>
          <a:spcPts val="600"/>
        </a:spcAft>
        <a:buClr>
          <a:srgbClr val="C59B00"/>
        </a:buClr>
        <a:buSzPct val="145000"/>
        <a:buFont typeface="Arial" charset="0"/>
        <a:buChar char="•"/>
        <a:defRPr sz="2400" kern="1200">
          <a:solidFill>
            <a:schemeClr val="tx1"/>
          </a:solidFill>
          <a:latin typeface="+mn-lt"/>
          <a:ea typeface="+mn-ea"/>
          <a:cs typeface="+mn-cs"/>
        </a:defRPr>
      </a:lvl1pPr>
      <a:lvl2pPr marL="742950" indent="-285750" algn="l" defTabSz="457200" rtl="0" fontAlgn="base">
        <a:spcBef>
          <a:spcPct val="20000"/>
        </a:spcBef>
        <a:spcAft>
          <a:spcPts val="600"/>
        </a:spcAft>
        <a:buClr>
          <a:srgbClr val="C59B00"/>
        </a:buClr>
        <a:buSzPct val="145000"/>
        <a:buFont typeface="Arial" charset="0"/>
        <a:buChar char="•"/>
        <a:defRPr sz="2000" kern="1200">
          <a:solidFill>
            <a:schemeClr val="tx1"/>
          </a:solidFill>
          <a:latin typeface="+mn-lt"/>
          <a:ea typeface="+mn-ea"/>
          <a:cs typeface="+mn-cs"/>
        </a:defRPr>
      </a:lvl2pPr>
      <a:lvl3pPr marL="1200150" indent="-285750" algn="l" defTabSz="457200" rtl="0" fontAlgn="base">
        <a:spcBef>
          <a:spcPct val="20000"/>
        </a:spcBef>
        <a:spcAft>
          <a:spcPts val="600"/>
        </a:spcAft>
        <a:buClr>
          <a:srgbClr val="C59B00"/>
        </a:buClr>
        <a:buSzPct val="145000"/>
        <a:buFont typeface="Arial" charset="0"/>
        <a:buChar char="•"/>
        <a:defRPr kern="1200">
          <a:solidFill>
            <a:schemeClr val="tx1"/>
          </a:solidFill>
          <a:latin typeface="+mn-lt"/>
          <a:ea typeface="+mn-ea"/>
          <a:cs typeface="+mn-cs"/>
        </a:defRPr>
      </a:lvl3pPr>
      <a:lvl4pPr marL="1543050" indent="-171450" algn="l" defTabSz="457200" rtl="0" fontAlgn="base">
        <a:spcBef>
          <a:spcPct val="20000"/>
        </a:spcBef>
        <a:spcAft>
          <a:spcPts val="600"/>
        </a:spcAft>
        <a:buClr>
          <a:srgbClr val="C59B00"/>
        </a:buClr>
        <a:buSzPct val="145000"/>
        <a:buFont typeface="Arial" charset="0"/>
        <a:buChar char="•"/>
        <a:defRPr sz="1600" kern="1200">
          <a:solidFill>
            <a:schemeClr val="tx1"/>
          </a:solidFill>
          <a:latin typeface="+mn-lt"/>
          <a:ea typeface="+mn-ea"/>
          <a:cs typeface="+mn-cs"/>
        </a:defRPr>
      </a:lvl4pPr>
      <a:lvl5pPr marL="2000250" indent="-171450" algn="l" defTabSz="457200" rtl="0" fontAlgn="base">
        <a:spcBef>
          <a:spcPct val="20000"/>
        </a:spcBef>
        <a:spcAft>
          <a:spcPts val="600"/>
        </a:spcAft>
        <a:buClr>
          <a:srgbClr val="C59B00"/>
        </a:buClr>
        <a:buSzPct val="145000"/>
        <a:buFont typeface="Arial" charset="0"/>
        <a:buChar char="•"/>
        <a:defRPr sz="1400" kern="1200">
          <a:solidFill>
            <a:schemeClr val="tx1"/>
          </a:solidFill>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35.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gif"/><Relationship Id="rId4" Type="http://schemas.openxmlformats.org/officeDocument/2006/relationships/image" Target="../media/image49.PNG"/><Relationship Id="rId9" Type="http://schemas.openxmlformats.org/officeDocument/2006/relationships/image" Target="../media/image54.PNG"/></Relationships>
</file>

<file path=ppt/slides/_rels/slide1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5.gif"/><Relationship Id="rId7" Type="http://schemas.openxmlformats.org/officeDocument/2006/relationships/image" Target="../media/image60.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1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image" Target="../media/image69.PNG"/><Relationship Id="rId11" Type="http://schemas.openxmlformats.org/officeDocument/2006/relationships/image" Target="../media/image55.gif"/><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2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0.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BE757">
            <a:alpha val="32549"/>
          </a:srgb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928938" y="1808163"/>
            <a:ext cx="8574087" cy="952500"/>
          </a:xfrm>
        </p:spPr>
        <p:txBody>
          <a:bodyPr rtlCol="0">
            <a:normAutofit fontScale="90000"/>
          </a:bodyPr>
          <a:lstStyle/>
          <a:p>
            <a:pPr algn="ctr" fontAlgn="auto">
              <a:spcAft>
                <a:spcPts val="0"/>
              </a:spcAft>
              <a:defRPr/>
            </a:pPr>
            <a:r>
              <a:rPr lang="en-US" dirty="0" smtClean="0">
                <a:ea typeface="Times New Roman" charset="0"/>
                <a:cs typeface="Times New Roman" charset="0"/>
              </a:rPr>
              <a:t>“LIARS AT WORK”</a:t>
            </a:r>
            <a:endParaRPr lang="en-US" dirty="0">
              <a:ea typeface="Times New Roman" charset="0"/>
              <a:cs typeface="Times New Roman" charset="0"/>
            </a:endParaRPr>
          </a:p>
        </p:txBody>
      </p:sp>
      <p:sp>
        <p:nvSpPr>
          <p:cNvPr id="7171" name="Subtitle 2"/>
          <p:cNvSpPr>
            <a:spLocks noGrp="1"/>
          </p:cNvSpPr>
          <p:nvPr>
            <p:ph type="subTitle" idx="1"/>
          </p:nvPr>
        </p:nvSpPr>
        <p:spPr>
          <a:xfrm>
            <a:off x="4065588" y="3365500"/>
            <a:ext cx="7437437" cy="1389063"/>
          </a:xfrm>
        </p:spPr>
        <p:txBody>
          <a:bodyPr>
            <a:normAutofit fontScale="92500" lnSpcReduction="10000"/>
          </a:bodyPr>
          <a:lstStyle/>
          <a:p>
            <a:pPr algn="ctr"/>
            <a:r>
              <a:rPr lang="en-US" altLang="en-US" sz="4000" b="1">
                <a:latin typeface="Times New Roman" charset="0"/>
                <a:ea typeface="Times New Roman" charset="0"/>
                <a:cs typeface="Times New Roman" charset="0"/>
              </a:rPr>
              <a:t>Dr. Rashid Baloch</a:t>
            </a:r>
          </a:p>
          <a:p>
            <a:pPr algn="ctr"/>
            <a:r>
              <a:rPr lang="en-US" altLang="en-US" sz="2000" b="1">
                <a:latin typeface="Times New Roman" charset="0"/>
                <a:ea typeface="Times New Roman" charset="0"/>
                <a:cs typeface="Times New Roman" charset="0"/>
              </a:rPr>
              <a:t>GM (HR&amp; Admn)</a:t>
            </a:r>
          </a:p>
          <a:p>
            <a:pPr algn="ctr"/>
            <a:r>
              <a:rPr lang="en-US" altLang="en-US" sz="2000" b="1">
                <a:latin typeface="Times New Roman" charset="0"/>
                <a:ea typeface="Times New Roman" charset="0"/>
                <a:cs typeface="Times New Roman" charset="0"/>
              </a:rPr>
              <a:t>Mehran Sugar Mills Limited Tando Allahyar</a:t>
            </a:r>
          </a:p>
        </p:txBody>
      </p:sp>
      <p:sp>
        <p:nvSpPr>
          <p:cNvPr id="6" name="TextBox 5"/>
          <p:cNvSpPr txBox="1"/>
          <p:nvPr/>
        </p:nvSpPr>
        <p:spPr>
          <a:xfrm>
            <a:off x="1984375" y="304800"/>
            <a:ext cx="9726613" cy="1200150"/>
          </a:xfrm>
          <a:prstGeom prst="rect">
            <a:avLst/>
          </a:prstGeom>
          <a:noFill/>
        </p:spPr>
        <p:txBody>
          <a:bodyPr>
            <a:spAutoFit/>
          </a:bodyPr>
          <a:lstStyle/>
          <a:p>
            <a:pPr algn="ctr" eaLnBrk="1" fontAlgn="auto" hangingPunct="1">
              <a:spcBef>
                <a:spcPts val="0"/>
              </a:spcBef>
              <a:spcAft>
                <a:spcPts val="0"/>
              </a:spcAft>
              <a:defRPr/>
            </a:pPr>
            <a:r>
              <a:rPr lang="en-US" sz="2400" b="1" dirty="0">
                <a:latin typeface="+mj-lt"/>
              </a:rPr>
              <a:t>ORGANIZATIONAL OBSCURANTISM: SYNTHESIZING </a:t>
            </a:r>
            <a:r>
              <a:rPr lang="en-US" sz="2400" b="1">
                <a:latin typeface="+mj-lt"/>
              </a:rPr>
              <a:t>PROSOCIAL LIES WITH  </a:t>
            </a:r>
            <a:r>
              <a:rPr lang="en-US" sz="2400" b="1" dirty="0">
                <a:latin typeface="+mj-lt"/>
              </a:rPr>
              <a:t>INTERPERSONAL </a:t>
            </a:r>
            <a:r>
              <a:rPr lang="en-US" sz="2400" b="1">
                <a:latin typeface="+mj-lt"/>
              </a:rPr>
              <a:t>RELATIONSHIP </a:t>
            </a:r>
          </a:p>
          <a:p>
            <a:pPr algn="ctr" eaLnBrk="1" fontAlgn="auto" hangingPunct="1">
              <a:spcBef>
                <a:spcPts val="0"/>
              </a:spcBef>
              <a:spcAft>
                <a:spcPts val="0"/>
              </a:spcAft>
              <a:defRPr/>
            </a:pPr>
            <a:r>
              <a:rPr lang="en-US" sz="2400" b="1" dirty="0">
                <a:latin typeface="+mj-lt"/>
              </a:rPr>
              <a:t>AT WORKPLACE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1108" t="14897" r="7879" b="34959"/>
          <a:stretch/>
        </p:blipFill>
        <p:spPr>
          <a:xfrm>
            <a:off x="3482975" y="3598863"/>
            <a:ext cx="6353175" cy="665162"/>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4555" t="9332" r="13296" b="42457"/>
          <a:stretch/>
        </p:blipFill>
        <p:spPr>
          <a:xfrm>
            <a:off x="3482975" y="4473575"/>
            <a:ext cx="6353175" cy="674688"/>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1602" t="5092" r="9904" b="37186"/>
          <a:stretch/>
        </p:blipFill>
        <p:spPr>
          <a:xfrm>
            <a:off x="3482975" y="2705100"/>
            <a:ext cx="6353175" cy="696913"/>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6359" t="22521" r="7612" b="32768"/>
          <a:stretch/>
        </p:blipFill>
        <p:spPr>
          <a:xfrm>
            <a:off x="3482975" y="1754188"/>
            <a:ext cx="6353175" cy="688975"/>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l="5760" t="9758" r="11627" b="34058"/>
          <a:stretch/>
        </p:blipFill>
        <p:spPr>
          <a:xfrm>
            <a:off x="3482975" y="5475288"/>
            <a:ext cx="6353175" cy="876300"/>
          </a:xfrm>
          <a:prstGeom prst="rect">
            <a:avLst/>
          </a:prstGeom>
          <a:ln>
            <a:noFill/>
          </a:ln>
          <a:effectLst>
            <a:outerShdw blurRad="292100" dist="139700" dir="2700000" algn="tl" rotWithShape="0">
              <a:srgbClr val="333333">
                <a:alpha val="65000"/>
              </a:srgbClr>
            </a:outerShdw>
          </a:effectLst>
        </p:spPr>
      </p:pic>
      <p:pic>
        <p:nvPicPr>
          <p:cNvPr id="17414" name="Content Placeholder 3"/>
          <p:cNvPicPr>
            <a:picLocks noChangeAspect="1"/>
          </p:cNvPicPr>
          <p:nvPr/>
        </p:nvPicPr>
        <p:blipFill>
          <a:blip r:embed="rId7">
            <a:extLst>
              <a:ext uri="{28A0092B-C50C-407E-A947-70E740481C1C}">
                <a14:useLocalDpi xmlns:a14="http://schemas.microsoft.com/office/drawing/2010/main" val="0"/>
              </a:ext>
            </a:extLst>
          </a:blip>
          <a:srcRect l="3030" t="8418" r="2116" b="33488"/>
          <a:stretch>
            <a:fillRect/>
          </a:stretch>
        </p:blipFill>
        <p:spPr bwMode="auto">
          <a:xfrm>
            <a:off x="2433638" y="276225"/>
            <a:ext cx="80200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15"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2000"/>
                            </p:stCondLst>
                            <p:childTnLst>
                              <p:par>
                                <p:cTn id="19" presetID="15"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 calcmode="lin" valueType="num">
                                      <p:cBhvr>
                                        <p:cTn id="23"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3000"/>
                            </p:stCondLst>
                            <p:childTnLst>
                              <p:par>
                                <p:cTn id="26" presetID="15" presetClass="entr" presetSubtype="0"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1000" fill="hold"/>
                                        <p:tgtEl>
                                          <p:spTgt spid="5"/>
                                        </p:tgtEl>
                                        <p:attrNameLst>
                                          <p:attrName>ppt_w</p:attrName>
                                        </p:attrNameLst>
                                      </p:cBhvr>
                                      <p:tavLst>
                                        <p:tav tm="0">
                                          <p:val>
                                            <p:fltVal val="0"/>
                                          </p:val>
                                        </p:tav>
                                        <p:tav tm="100000">
                                          <p:val>
                                            <p:strVal val="#ppt_w"/>
                                          </p:val>
                                        </p:tav>
                                      </p:tavLst>
                                    </p:anim>
                                    <p:anim calcmode="lin" valueType="num">
                                      <p:cBhvr>
                                        <p:cTn id="29" dur="1000" fill="hold"/>
                                        <p:tgtEl>
                                          <p:spTgt spid="5"/>
                                        </p:tgtEl>
                                        <p:attrNameLst>
                                          <p:attrName>ppt_h</p:attrName>
                                        </p:attrNameLst>
                                      </p:cBhvr>
                                      <p:tavLst>
                                        <p:tav tm="0">
                                          <p:val>
                                            <p:fltVal val="0"/>
                                          </p:val>
                                        </p:tav>
                                        <p:tav tm="100000">
                                          <p:val>
                                            <p:strVal val="#ppt_h"/>
                                          </p:val>
                                        </p:tav>
                                      </p:tavLst>
                                    </p:anim>
                                    <p:anim calcmode="lin" valueType="num">
                                      <p:cBhvr>
                                        <p:cTn id="30"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par>
                          <p:cTn id="32" fill="hold">
                            <p:stCondLst>
                              <p:cond delay="4000"/>
                            </p:stCondLst>
                            <p:childTnLst>
                              <p:par>
                                <p:cTn id="33" presetID="15" presetClass="entr" presetSubtype="0"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1000" fill="hold"/>
                                        <p:tgtEl>
                                          <p:spTgt spid="8"/>
                                        </p:tgtEl>
                                        <p:attrNameLst>
                                          <p:attrName>ppt_w</p:attrName>
                                        </p:attrNameLst>
                                      </p:cBhvr>
                                      <p:tavLst>
                                        <p:tav tm="0">
                                          <p:val>
                                            <p:fltVal val="0"/>
                                          </p:val>
                                        </p:tav>
                                        <p:tav tm="100000">
                                          <p:val>
                                            <p:strVal val="#ppt_w"/>
                                          </p:val>
                                        </p:tav>
                                      </p:tavLst>
                                    </p:anim>
                                    <p:anim calcmode="lin" valueType="num">
                                      <p:cBhvr>
                                        <p:cTn id="36" dur="1000" fill="hold"/>
                                        <p:tgtEl>
                                          <p:spTgt spid="8"/>
                                        </p:tgtEl>
                                        <p:attrNameLst>
                                          <p:attrName>ppt_h</p:attrName>
                                        </p:attrNameLst>
                                      </p:cBhvr>
                                      <p:tavLst>
                                        <p:tav tm="0">
                                          <p:val>
                                            <p:fltVal val="0"/>
                                          </p:val>
                                        </p:tav>
                                        <p:tav tm="100000">
                                          <p:val>
                                            <p:strVal val="#ppt_h"/>
                                          </p:val>
                                        </p:tav>
                                      </p:tavLst>
                                    </p:anim>
                                    <p:anim calcmode="lin" valueType="num">
                                      <p:cBhvr>
                                        <p:cTn id="37"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1955" t="13263" r="2634" b="12128"/>
          <a:stretch/>
        </p:blipFill>
        <p:spPr>
          <a:xfrm rot="19641824">
            <a:off x="833408" y="3011593"/>
            <a:ext cx="4960863" cy="1241742"/>
          </a:xfrm>
          <a:effectLst>
            <a:softEdge rad="112500"/>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5511" y="-10393"/>
            <a:ext cx="6581775" cy="926728"/>
          </a:xfrm>
          <a:prstGeom prst="rect">
            <a:avLst/>
          </a:prstGeom>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0225" y="758581"/>
            <a:ext cx="6562725" cy="939967"/>
          </a:xfrm>
          <a:prstGeom prst="rect">
            <a:avLst/>
          </a:prstGeom>
          <a:ln>
            <a:noFill/>
          </a:ln>
          <a:effectLst>
            <a:softEdge rad="112500"/>
          </a:effec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01701" y="2263064"/>
            <a:ext cx="6515100" cy="926728"/>
          </a:xfrm>
          <a:prstGeom prst="rect">
            <a:avLst/>
          </a:prstGeom>
          <a:ln>
            <a:noFill/>
          </a:ln>
          <a:effectLst>
            <a:softEdge rad="112500"/>
          </a:effec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91175" y="1540794"/>
            <a:ext cx="6553200" cy="783520"/>
          </a:xfrm>
          <a:prstGeom prst="rect">
            <a:avLst/>
          </a:prstGeom>
          <a:ln>
            <a:noFill/>
          </a:ln>
          <a:effectLst>
            <a:softEdge rad="112500"/>
          </a:effectLst>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85511" y="3966031"/>
            <a:ext cx="6558864" cy="953206"/>
          </a:xfrm>
          <a:prstGeom prst="rect">
            <a:avLst/>
          </a:prstGeom>
          <a:ln>
            <a:noFill/>
          </a:ln>
          <a:effectLst>
            <a:softEdge rad="112500"/>
          </a:effectLst>
        </p:spPr>
      </p:pic>
      <p:pic>
        <p:nvPicPr>
          <p:cNvPr id="11" name="Picture 10"/>
          <p:cNvPicPr>
            <a:picLocks noChangeAspect="1"/>
          </p:cNvPicPr>
          <p:nvPr/>
        </p:nvPicPr>
        <p:blipFill rotWithShape="1">
          <a:blip r:embed="rId8">
            <a:extLst>
              <a:ext uri="{28A0092B-C50C-407E-A947-70E740481C1C}">
                <a14:useLocalDpi xmlns:a14="http://schemas.microsoft.com/office/drawing/2010/main" val="0"/>
              </a:ext>
            </a:extLst>
          </a:blip>
          <a:srcRect l="870" t="10062" r="1555" b="12251"/>
          <a:stretch/>
        </p:blipFill>
        <p:spPr>
          <a:xfrm>
            <a:off x="5610225" y="4812817"/>
            <a:ext cx="6472622" cy="878991"/>
          </a:xfrm>
          <a:prstGeom prst="rect">
            <a:avLst/>
          </a:prstGeom>
          <a:ln>
            <a:noFill/>
          </a:ln>
          <a:effectLst>
            <a:softEdge rad="112500"/>
          </a:effectLst>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53075" y="3105158"/>
            <a:ext cx="6591300" cy="926728"/>
          </a:xfrm>
          <a:prstGeom prst="rect">
            <a:avLst/>
          </a:prstGeom>
          <a:ln>
            <a:noFill/>
          </a:ln>
          <a:effectLst>
            <a:softEdge rad="112500"/>
          </a:effectLst>
        </p:spPr>
      </p:pic>
      <p:pic>
        <p:nvPicPr>
          <p:cNvPr id="17" name="Picture 16" descr="Gears-07-june[1].gif"/>
          <p:cNvPicPr>
            <a:picLocks noChangeAspect="1"/>
          </p:cNvPicPr>
          <p:nvPr/>
        </p:nvPicPr>
        <p:blipFill>
          <a:blip r:embed="rId10"/>
          <a:stretch>
            <a:fillRect/>
          </a:stretch>
        </p:blipFill>
        <p:spPr>
          <a:xfrm>
            <a:off x="1387015" y="204489"/>
            <a:ext cx="1676400" cy="1466850"/>
          </a:xfrm>
          <a:prstGeom prst="ellipse">
            <a:avLst/>
          </a:prstGeom>
          <a:ln>
            <a:noFill/>
          </a:ln>
          <a:effectLst>
            <a:softEdge rad="112500"/>
          </a:effectLst>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10225" y="5620801"/>
            <a:ext cx="6591300" cy="979684"/>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0"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800" decel="100000"/>
                                        <p:tgtEl>
                                          <p:spTgt spid="6"/>
                                        </p:tgtEl>
                                      </p:cBhvr>
                                    </p:animEffect>
                                    <p:anim calcmode="lin" valueType="num">
                                      <p:cBhvr>
                                        <p:cTn id="17" dur="800" decel="100000" fill="hold"/>
                                        <p:tgtEl>
                                          <p:spTgt spid="6"/>
                                        </p:tgtEl>
                                        <p:attrNameLst>
                                          <p:attrName>style.rotation</p:attrName>
                                        </p:attrNameLst>
                                      </p:cBhvr>
                                      <p:tavLst>
                                        <p:tav tm="0">
                                          <p:val>
                                            <p:fltVal val="-90"/>
                                          </p:val>
                                        </p:tav>
                                        <p:tav tm="100000">
                                          <p:val>
                                            <p:fltVal val="0"/>
                                          </p:val>
                                        </p:tav>
                                      </p:tavLst>
                                    </p:anim>
                                    <p:anim calcmode="lin" valueType="num">
                                      <p:cBhvr>
                                        <p:cTn id="18" dur="800" decel="100000" fill="hold"/>
                                        <p:tgtEl>
                                          <p:spTgt spid="6"/>
                                        </p:tgtEl>
                                        <p:attrNameLst>
                                          <p:attrName>ppt_x</p:attrName>
                                        </p:attrNameLst>
                                      </p:cBhvr>
                                      <p:tavLst>
                                        <p:tav tm="0">
                                          <p:val>
                                            <p:strVal val="#ppt_x+0.4"/>
                                          </p:val>
                                        </p:tav>
                                        <p:tav tm="100000">
                                          <p:val>
                                            <p:strVal val="#ppt_x-0.05"/>
                                          </p:val>
                                        </p:tav>
                                      </p:tavLst>
                                    </p:anim>
                                    <p:anim calcmode="lin" valueType="num">
                                      <p:cBhvr>
                                        <p:cTn id="19" dur="800" decel="100000" fill="hold"/>
                                        <p:tgtEl>
                                          <p:spTgt spid="6"/>
                                        </p:tgtEl>
                                        <p:attrNameLst>
                                          <p:attrName>ppt_y</p:attrName>
                                        </p:attrNameLst>
                                      </p:cBhvr>
                                      <p:tavLst>
                                        <p:tav tm="0">
                                          <p:val>
                                            <p:strVal val="#ppt_y-0.4"/>
                                          </p:val>
                                        </p:tav>
                                        <p:tav tm="100000">
                                          <p:val>
                                            <p:strVal val="#ppt_y+0.1"/>
                                          </p:val>
                                        </p:tav>
                                      </p:tavLst>
                                    </p:anim>
                                    <p:anim calcmode="lin" valueType="num">
                                      <p:cBhvr>
                                        <p:cTn id="20"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1"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par>
                          <p:cTn id="22" fill="hold">
                            <p:stCondLst>
                              <p:cond delay="2000"/>
                            </p:stCondLst>
                            <p:childTnLst>
                              <p:par>
                                <p:cTn id="23" presetID="30"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800" decel="100000"/>
                                        <p:tgtEl>
                                          <p:spTgt spid="8"/>
                                        </p:tgtEl>
                                      </p:cBhvr>
                                    </p:animEffect>
                                    <p:anim calcmode="lin" valueType="num">
                                      <p:cBhvr>
                                        <p:cTn id="26" dur="800" decel="100000" fill="hold"/>
                                        <p:tgtEl>
                                          <p:spTgt spid="8"/>
                                        </p:tgtEl>
                                        <p:attrNameLst>
                                          <p:attrName>style.rotation</p:attrName>
                                        </p:attrNameLst>
                                      </p:cBhvr>
                                      <p:tavLst>
                                        <p:tav tm="0">
                                          <p:val>
                                            <p:fltVal val="-90"/>
                                          </p:val>
                                        </p:tav>
                                        <p:tav tm="100000">
                                          <p:val>
                                            <p:fltVal val="0"/>
                                          </p:val>
                                        </p:tav>
                                      </p:tavLst>
                                    </p:anim>
                                    <p:anim calcmode="lin" valueType="num">
                                      <p:cBhvr>
                                        <p:cTn id="27" dur="800" decel="100000" fill="hold"/>
                                        <p:tgtEl>
                                          <p:spTgt spid="8"/>
                                        </p:tgtEl>
                                        <p:attrNameLst>
                                          <p:attrName>ppt_x</p:attrName>
                                        </p:attrNameLst>
                                      </p:cBhvr>
                                      <p:tavLst>
                                        <p:tav tm="0">
                                          <p:val>
                                            <p:strVal val="#ppt_x+0.4"/>
                                          </p:val>
                                        </p:tav>
                                        <p:tav tm="100000">
                                          <p:val>
                                            <p:strVal val="#ppt_x-0.05"/>
                                          </p:val>
                                        </p:tav>
                                      </p:tavLst>
                                    </p:anim>
                                    <p:anim calcmode="lin" valueType="num">
                                      <p:cBhvr>
                                        <p:cTn id="28" dur="800" decel="100000" fill="hold"/>
                                        <p:tgtEl>
                                          <p:spTgt spid="8"/>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par>
                          <p:cTn id="31" fill="hold">
                            <p:stCondLst>
                              <p:cond delay="3000"/>
                            </p:stCondLst>
                            <p:childTnLst>
                              <p:par>
                                <p:cTn id="32" presetID="30" presetClass="entr" presetSubtype="0"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800" decel="100000"/>
                                        <p:tgtEl>
                                          <p:spTgt spid="7"/>
                                        </p:tgtEl>
                                      </p:cBhvr>
                                    </p:animEffect>
                                    <p:anim calcmode="lin" valueType="num">
                                      <p:cBhvr>
                                        <p:cTn id="35" dur="800" decel="100000" fill="hold"/>
                                        <p:tgtEl>
                                          <p:spTgt spid="7"/>
                                        </p:tgtEl>
                                        <p:attrNameLst>
                                          <p:attrName>style.rotation</p:attrName>
                                        </p:attrNameLst>
                                      </p:cBhvr>
                                      <p:tavLst>
                                        <p:tav tm="0">
                                          <p:val>
                                            <p:fltVal val="-90"/>
                                          </p:val>
                                        </p:tav>
                                        <p:tav tm="100000">
                                          <p:val>
                                            <p:fltVal val="0"/>
                                          </p:val>
                                        </p:tav>
                                      </p:tavLst>
                                    </p:anim>
                                    <p:anim calcmode="lin" valueType="num">
                                      <p:cBhvr>
                                        <p:cTn id="36" dur="800" decel="100000" fill="hold"/>
                                        <p:tgtEl>
                                          <p:spTgt spid="7"/>
                                        </p:tgtEl>
                                        <p:attrNameLst>
                                          <p:attrName>ppt_x</p:attrName>
                                        </p:attrNameLst>
                                      </p:cBhvr>
                                      <p:tavLst>
                                        <p:tav tm="0">
                                          <p:val>
                                            <p:strVal val="#ppt_x+0.4"/>
                                          </p:val>
                                        </p:tav>
                                        <p:tav tm="100000">
                                          <p:val>
                                            <p:strVal val="#ppt_x-0.05"/>
                                          </p:val>
                                        </p:tav>
                                      </p:tavLst>
                                    </p:anim>
                                    <p:anim calcmode="lin" valueType="num">
                                      <p:cBhvr>
                                        <p:cTn id="37" dur="800" decel="100000" fill="hold"/>
                                        <p:tgtEl>
                                          <p:spTgt spid="7"/>
                                        </p:tgtEl>
                                        <p:attrNameLst>
                                          <p:attrName>ppt_y</p:attrName>
                                        </p:attrNameLst>
                                      </p:cBhvr>
                                      <p:tavLst>
                                        <p:tav tm="0">
                                          <p:val>
                                            <p:strVal val="#ppt_y-0.4"/>
                                          </p:val>
                                        </p:tav>
                                        <p:tav tm="100000">
                                          <p:val>
                                            <p:strVal val="#ppt_y+0.1"/>
                                          </p:val>
                                        </p:tav>
                                      </p:tavLst>
                                    </p:anim>
                                    <p:anim calcmode="lin" valueType="num">
                                      <p:cBhvr>
                                        <p:cTn id="38"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39"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par>
                          <p:cTn id="40" fill="hold">
                            <p:stCondLst>
                              <p:cond delay="4000"/>
                            </p:stCondLst>
                            <p:childTnLst>
                              <p:par>
                                <p:cTn id="41" presetID="30" presetClass="entr" presetSubtype="0"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800" decel="100000"/>
                                        <p:tgtEl>
                                          <p:spTgt spid="12"/>
                                        </p:tgtEl>
                                      </p:cBhvr>
                                    </p:animEffect>
                                    <p:anim calcmode="lin" valueType="num">
                                      <p:cBhvr>
                                        <p:cTn id="44" dur="800" decel="100000" fill="hold"/>
                                        <p:tgtEl>
                                          <p:spTgt spid="12"/>
                                        </p:tgtEl>
                                        <p:attrNameLst>
                                          <p:attrName>style.rotation</p:attrName>
                                        </p:attrNameLst>
                                      </p:cBhvr>
                                      <p:tavLst>
                                        <p:tav tm="0">
                                          <p:val>
                                            <p:fltVal val="-90"/>
                                          </p:val>
                                        </p:tav>
                                        <p:tav tm="100000">
                                          <p:val>
                                            <p:fltVal val="0"/>
                                          </p:val>
                                        </p:tav>
                                      </p:tavLst>
                                    </p:anim>
                                    <p:anim calcmode="lin" valueType="num">
                                      <p:cBhvr>
                                        <p:cTn id="45" dur="800" decel="100000" fill="hold"/>
                                        <p:tgtEl>
                                          <p:spTgt spid="12"/>
                                        </p:tgtEl>
                                        <p:attrNameLst>
                                          <p:attrName>ppt_x</p:attrName>
                                        </p:attrNameLst>
                                      </p:cBhvr>
                                      <p:tavLst>
                                        <p:tav tm="0">
                                          <p:val>
                                            <p:strVal val="#ppt_x+0.4"/>
                                          </p:val>
                                        </p:tav>
                                        <p:tav tm="100000">
                                          <p:val>
                                            <p:strVal val="#ppt_x-0.05"/>
                                          </p:val>
                                        </p:tav>
                                      </p:tavLst>
                                    </p:anim>
                                    <p:anim calcmode="lin" valueType="num">
                                      <p:cBhvr>
                                        <p:cTn id="46" dur="800" decel="100000" fill="hold"/>
                                        <p:tgtEl>
                                          <p:spTgt spid="12"/>
                                        </p:tgtEl>
                                        <p:attrNameLst>
                                          <p:attrName>ppt_y</p:attrName>
                                        </p:attrNameLst>
                                      </p:cBhvr>
                                      <p:tavLst>
                                        <p:tav tm="0">
                                          <p:val>
                                            <p:strVal val="#ppt_y-0.4"/>
                                          </p:val>
                                        </p:tav>
                                        <p:tav tm="100000">
                                          <p:val>
                                            <p:strVal val="#ppt_y+0.1"/>
                                          </p:val>
                                        </p:tav>
                                      </p:tavLst>
                                    </p:anim>
                                    <p:anim calcmode="lin" valueType="num">
                                      <p:cBhvr>
                                        <p:cTn id="47"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48"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childTnLst>
                          </p:cTn>
                        </p:par>
                        <p:par>
                          <p:cTn id="49" fill="hold">
                            <p:stCondLst>
                              <p:cond delay="5000"/>
                            </p:stCondLst>
                            <p:childTnLst>
                              <p:par>
                                <p:cTn id="50" presetID="30" presetClass="entr" presetSubtype="0" fill="hold" nodeType="after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800" decel="100000"/>
                                        <p:tgtEl>
                                          <p:spTgt spid="10"/>
                                        </p:tgtEl>
                                      </p:cBhvr>
                                    </p:animEffect>
                                    <p:anim calcmode="lin" valueType="num">
                                      <p:cBhvr>
                                        <p:cTn id="53" dur="800" decel="100000" fill="hold"/>
                                        <p:tgtEl>
                                          <p:spTgt spid="10"/>
                                        </p:tgtEl>
                                        <p:attrNameLst>
                                          <p:attrName>style.rotation</p:attrName>
                                        </p:attrNameLst>
                                      </p:cBhvr>
                                      <p:tavLst>
                                        <p:tav tm="0">
                                          <p:val>
                                            <p:fltVal val="-90"/>
                                          </p:val>
                                        </p:tav>
                                        <p:tav tm="100000">
                                          <p:val>
                                            <p:fltVal val="0"/>
                                          </p:val>
                                        </p:tav>
                                      </p:tavLst>
                                    </p:anim>
                                    <p:anim calcmode="lin" valueType="num">
                                      <p:cBhvr>
                                        <p:cTn id="54" dur="800" decel="100000" fill="hold"/>
                                        <p:tgtEl>
                                          <p:spTgt spid="10"/>
                                        </p:tgtEl>
                                        <p:attrNameLst>
                                          <p:attrName>ppt_x</p:attrName>
                                        </p:attrNameLst>
                                      </p:cBhvr>
                                      <p:tavLst>
                                        <p:tav tm="0">
                                          <p:val>
                                            <p:strVal val="#ppt_x+0.4"/>
                                          </p:val>
                                        </p:tav>
                                        <p:tav tm="100000">
                                          <p:val>
                                            <p:strVal val="#ppt_x-0.05"/>
                                          </p:val>
                                        </p:tav>
                                      </p:tavLst>
                                    </p:anim>
                                    <p:anim calcmode="lin" valueType="num">
                                      <p:cBhvr>
                                        <p:cTn id="55" dur="800" decel="100000" fill="hold"/>
                                        <p:tgtEl>
                                          <p:spTgt spid="10"/>
                                        </p:tgtEl>
                                        <p:attrNameLst>
                                          <p:attrName>ppt_y</p:attrName>
                                        </p:attrNameLst>
                                      </p:cBhvr>
                                      <p:tavLst>
                                        <p:tav tm="0">
                                          <p:val>
                                            <p:strVal val="#ppt_y-0.4"/>
                                          </p:val>
                                        </p:tav>
                                        <p:tav tm="100000">
                                          <p:val>
                                            <p:strVal val="#ppt_y+0.1"/>
                                          </p:val>
                                        </p:tav>
                                      </p:tavLst>
                                    </p:anim>
                                    <p:anim calcmode="lin" valueType="num">
                                      <p:cBhvr>
                                        <p:cTn id="56"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57"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childTnLst>
                          </p:cTn>
                        </p:par>
                        <p:par>
                          <p:cTn id="58" fill="hold">
                            <p:stCondLst>
                              <p:cond delay="6000"/>
                            </p:stCondLst>
                            <p:childTnLst>
                              <p:par>
                                <p:cTn id="59" presetID="30" presetClass="entr" presetSubtype="0" fill="hold" nodeType="after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800" decel="100000"/>
                                        <p:tgtEl>
                                          <p:spTgt spid="11"/>
                                        </p:tgtEl>
                                      </p:cBhvr>
                                    </p:animEffect>
                                    <p:anim calcmode="lin" valueType="num">
                                      <p:cBhvr>
                                        <p:cTn id="62" dur="800" decel="100000" fill="hold"/>
                                        <p:tgtEl>
                                          <p:spTgt spid="11"/>
                                        </p:tgtEl>
                                        <p:attrNameLst>
                                          <p:attrName>style.rotation</p:attrName>
                                        </p:attrNameLst>
                                      </p:cBhvr>
                                      <p:tavLst>
                                        <p:tav tm="0">
                                          <p:val>
                                            <p:fltVal val="-90"/>
                                          </p:val>
                                        </p:tav>
                                        <p:tav tm="100000">
                                          <p:val>
                                            <p:fltVal val="0"/>
                                          </p:val>
                                        </p:tav>
                                      </p:tavLst>
                                    </p:anim>
                                    <p:anim calcmode="lin" valueType="num">
                                      <p:cBhvr>
                                        <p:cTn id="63" dur="800" decel="100000" fill="hold"/>
                                        <p:tgtEl>
                                          <p:spTgt spid="11"/>
                                        </p:tgtEl>
                                        <p:attrNameLst>
                                          <p:attrName>ppt_x</p:attrName>
                                        </p:attrNameLst>
                                      </p:cBhvr>
                                      <p:tavLst>
                                        <p:tav tm="0">
                                          <p:val>
                                            <p:strVal val="#ppt_x+0.4"/>
                                          </p:val>
                                        </p:tav>
                                        <p:tav tm="100000">
                                          <p:val>
                                            <p:strVal val="#ppt_x-0.05"/>
                                          </p:val>
                                        </p:tav>
                                      </p:tavLst>
                                    </p:anim>
                                    <p:anim calcmode="lin" valueType="num">
                                      <p:cBhvr>
                                        <p:cTn id="64" dur="800" decel="100000" fill="hold"/>
                                        <p:tgtEl>
                                          <p:spTgt spid="11"/>
                                        </p:tgtEl>
                                        <p:attrNameLst>
                                          <p:attrName>ppt_y</p:attrName>
                                        </p:attrNameLst>
                                      </p:cBhvr>
                                      <p:tavLst>
                                        <p:tav tm="0">
                                          <p:val>
                                            <p:strVal val="#ppt_y-0.4"/>
                                          </p:val>
                                        </p:tav>
                                        <p:tav tm="100000">
                                          <p:val>
                                            <p:strVal val="#ppt_y+0.1"/>
                                          </p:val>
                                        </p:tav>
                                      </p:tavLst>
                                    </p:anim>
                                    <p:anim calcmode="lin" valueType="num">
                                      <p:cBhvr>
                                        <p:cTn id="65"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66"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67" fill="hold">
                            <p:stCondLst>
                              <p:cond delay="7000"/>
                            </p:stCondLst>
                            <p:childTnLst>
                              <p:par>
                                <p:cTn id="68" presetID="30" presetClass="entr" presetSubtype="0" fill="hold" nodeType="after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fade">
                                      <p:cBhvr>
                                        <p:cTn id="70" dur="800" decel="100000"/>
                                        <p:tgtEl>
                                          <p:spTgt spid="15"/>
                                        </p:tgtEl>
                                      </p:cBhvr>
                                    </p:animEffect>
                                    <p:anim calcmode="lin" valueType="num">
                                      <p:cBhvr>
                                        <p:cTn id="71" dur="800" decel="100000" fill="hold"/>
                                        <p:tgtEl>
                                          <p:spTgt spid="15"/>
                                        </p:tgtEl>
                                        <p:attrNameLst>
                                          <p:attrName>style.rotation</p:attrName>
                                        </p:attrNameLst>
                                      </p:cBhvr>
                                      <p:tavLst>
                                        <p:tav tm="0">
                                          <p:val>
                                            <p:fltVal val="-90"/>
                                          </p:val>
                                        </p:tav>
                                        <p:tav tm="100000">
                                          <p:val>
                                            <p:fltVal val="0"/>
                                          </p:val>
                                        </p:tav>
                                      </p:tavLst>
                                    </p:anim>
                                    <p:anim calcmode="lin" valueType="num">
                                      <p:cBhvr>
                                        <p:cTn id="72" dur="800" decel="100000" fill="hold"/>
                                        <p:tgtEl>
                                          <p:spTgt spid="15"/>
                                        </p:tgtEl>
                                        <p:attrNameLst>
                                          <p:attrName>ppt_x</p:attrName>
                                        </p:attrNameLst>
                                      </p:cBhvr>
                                      <p:tavLst>
                                        <p:tav tm="0">
                                          <p:val>
                                            <p:strVal val="#ppt_x+0.4"/>
                                          </p:val>
                                        </p:tav>
                                        <p:tav tm="100000">
                                          <p:val>
                                            <p:strVal val="#ppt_x-0.05"/>
                                          </p:val>
                                        </p:tav>
                                      </p:tavLst>
                                    </p:anim>
                                    <p:anim calcmode="lin" valueType="num">
                                      <p:cBhvr>
                                        <p:cTn id="73" dur="800" decel="100000" fill="hold"/>
                                        <p:tgtEl>
                                          <p:spTgt spid="15"/>
                                        </p:tgtEl>
                                        <p:attrNameLst>
                                          <p:attrName>ppt_y</p:attrName>
                                        </p:attrNameLst>
                                      </p:cBhvr>
                                      <p:tavLst>
                                        <p:tav tm="0">
                                          <p:val>
                                            <p:strVal val="#ppt_y-0.4"/>
                                          </p:val>
                                        </p:tav>
                                        <p:tav tm="100000">
                                          <p:val>
                                            <p:strVal val="#ppt_y+0.1"/>
                                          </p:val>
                                        </p:tav>
                                      </p:tavLst>
                                    </p:anim>
                                    <p:anim calcmode="lin" valueType="num">
                                      <p:cBhvr>
                                        <p:cTn id="74"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75"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1955" t="13263" r="2634" b="12128"/>
          <a:stretch/>
        </p:blipFill>
        <p:spPr>
          <a:xfrm rot="19641824">
            <a:off x="937838" y="3087518"/>
            <a:ext cx="4960863" cy="1419636"/>
          </a:xfrm>
          <a:effectLst>
            <a:softEdge rad="112500"/>
          </a:effectLst>
        </p:spPr>
      </p:pic>
      <p:pic>
        <p:nvPicPr>
          <p:cNvPr id="17" name="Picture 16" descr="Gears-07-june[1].gif"/>
          <p:cNvPicPr>
            <a:picLocks noChangeAspect="1"/>
          </p:cNvPicPr>
          <p:nvPr/>
        </p:nvPicPr>
        <p:blipFill>
          <a:blip r:embed="rId3"/>
          <a:stretch>
            <a:fillRect/>
          </a:stretch>
        </p:blipFill>
        <p:spPr>
          <a:xfrm>
            <a:off x="1387015" y="204489"/>
            <a:ext cx="1676400" cy="1466850"/>
          </a:xfrm>
          <a:prstGeom prst="ellipse">
            <a:avLst/>
          </a:prstGeom>
          <a:ln>
            <a:noFill/>
          </a:ln>
          <a:effectLst>
            <a:softEdge rad="112500"/>
          </a:effec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9877" y="936067"/>
            <a:ext cx="6231465" cy="867302"/>
          </a:xfrm>
          <a:prstGeom prst="rect">
            <a:avLst/>
          </a:prstGeom>
          <a:ln>
            <a:noFill/>
          </a:ln>
          <a:effectLst>
            <a:softEdge rad="112500"/>
          </a:effec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89877" y="1767786"/>
            <a:ext cx="6231465" cy="837384"/>
          </a:xfrm>
          <a:prstGeom prst="rect">
            <a:avLst/>
          </a:prstGeom>
          <a:ln>
            <a:noFill/>
          </a:ln>
          <a:effectLst>
            <a:softEdge rad="112500"/>
          </a:effectLst>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89878" y="3539446"/>
            <a:ext cx="6184646" cy="863325"/>
          </a:xfrm>
          <a:prstGeom prst="rect">
            <a:avLst/>
          </a:prstGeom>
          <a:ln>
            <a:noFill/>
          </a:ln>
          <a:effectLst>
            <a:softEdge rad="112500"/>
          </a:effectLst>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89877" y="2597864"/>
            <a:ext cx="6184647" cy="922258"/>
          </a:xfrm>
          <a:prstGeom prst="rect">
            <a:avLst/>
          </a:prstGeom>
          <a:ln>
            <a:noFill/>
          </a:ln>
          <a:effectLst>
            <a:softEdge rad="112500"/>
          </a:effectLst>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89877" y="41312"/>
            <a:ext cx="6244973" cy="927070"/>
          </a:xfrm>
          <a:prstGeom prst="rect">
            <a:avLst/>
          </a:prstGeom>
          <a:ln>
            <a:noFill/>
          </a:ln>
          <a:effectLst>
            <a:softEdge rad="112500"/>
          </a:effectLst>
        </p:spPr>
      </p:pic>
      <p:pic>
        <p:nvPicPr>
          <p:cNvPr id="20" name="Picture 19"/>
          <p:cNvPicPr>
            <a:picLocks noChangeAspect="1"/>
          </p:cNvPicPr>
          <p:nvPr/>
        </p:nvPicPr>
        <p:blipFill rotWithShape="1">
          <a:blip r:embed="rId9">
            <a:extLst>
              <a:ext uri="{28A0092B-C50C-407E-A947-70E740481C1C}">
                <a14:useLocalDpi xmlns:a14="http://schemas.microsoft.com/office/drawing/2010/main" val="0"/>
              </a:ext>
            </a:extLst>
          </a:blip>
          <a:srcRect l="19942"/>
          <a:stretch/>
        </p:blipFill>
        <p:spPr>
          <a:xfrm>
            <a:off x="5889877" y="4402771"/>
            <a:ext cx="6184647" cy="777482"/>
          </a:xfrm>
          <a:prstGeom prst="rect">
            <a:avLst/>
          </a:prstGeom>
          <a:ln>
            <a:noFill/>
          </a:ln>
          <a:effectLst>
            <a:softEdge rad="112500"/>
          </a:effectLst>
        </p:spPr>
      </p:pic>
      <p:pic>
        <p:nvPicPr>
          <p:cNvPr id="22" name="Picture 21"/>
          <p:cNvPicPr>
            <a:picLocks noChangeAspect="1"/>
          </p:cNvPicPr>
          <p:nvPr/>
        </p:nvPicPr>
        <p:blipFill rotWithShape="1">
          <a:blip r:embed="rId10">
            <a:extLst>
              <a:ext uri="{28A0092B-C50C-407E-A947-70E740481C1C}">
                <a14:useLocalDpi xmlns:a14="http://schemas.microsoft.com/office/drawing/2010/main" val="0"/>
              </a:ext>
            </a:extLst>
          </a:blip>
          <a:srcRect l="14154"/>
          <a:stretch/>
        </p:blipFill>
        <p:spPr>
          <a:xfrm>
            <a:off x="5889877" y="5147361"/>
            <a:ext cx="6302123" cy="797523"/>
          </a:xfrm>
          <a:prstGeom prst="rect">
            <a:avLst/>
          </a:prstGeom>
          <a:ln>
            <a:noFill/>
          </a:ln>
          <a:effectLst>
            <a:softEdge rad="112500"/>
          </a:effectLst>
        </p:spPr>
      </p:pic>
      <p:pic>
        <p:nvPicPr>
          <p:cNvPr id="23" name="Picture 22"/>
          <p:cNvPicPr>
            <a:picLocks noChangeAspect="1"/>
          </p:cNvPicPr>
          <p:nvPr/>
        </p:nvPicPr>
        <p:blipFill rotWithShape="1">
          <a:blip r:embed="rId11">
            <a:extLst>
              <a:ext uri="{28A0092B-C50C-407E-A947-70E740481C1C}">
                <a14:useLocalDpi xmlns:a14="http://schemas.microsoft.com/office/drawing/2010/main" val="0"/>
              </a:ext>
            </a:extLst>
          </a:blip>
          <a:srcRect l="48306" t="3851" b="4967"/>
          <a:stretch/>
        </p:blipFill>
        <p:spPr>
          <a:xfrm>
            <a:off x="5889877" y="5855370"/>
            <a:ext cx="6302123" cy="905645"/>
          </a:xfrm>
          <a:prstGeom prst="rect">
            <a:avLst/>
          </a:prstGeom>
          <a:ln>
            <a:noFill/>
          </a:ln>
          <a:effectLst>
            <a:softEdge rad="112500"/>
          </a:effectLst>
        </p:spPr>
      </p:pic>
    </p:spTree>
    <p:extLst>
      <p:ext uri="{BB962C8B-B14F-4D97-AF65-F5344CB8AC3E}">
        <p14:creationId xmlns:p14="http://schemas.microsoft.com/office/powerpoint/2010/main" val="1922759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800" decel="100000"/>
                                        <p:tgtEl>
                                          <p:spTgt spid="19"/>
                                        </p:tgtEl>
                                      </p:cBhvr>
                                    </p:animEffect>
                                    <p:anim calcmode="lin" valueType="num">
                                      <p:cBhvr>
                                        <p:cTn id="8" dur="800" decel="100000" fill="hold"/>
                                        <p:tgtEl>
                                          <p:spTgt spid="19"/>
                                        </p:tgtEl>
                                        <p:attrNameLst>
                                          <p:attrName>style.rotation</p:attrName>
                                        </p:attrNameLst>
                                      </p:cBhvr>
                                      <p:tavLst>
                                        <p:tav tm="0">
                                          <p:val>
                                            <p:fltVal val="-90"/>
                                          </p:val>
                                        </p:tav>
                                        <p:tav tm="100000">
                                          <p:val>
                                            <p:fltVal val="0"/>
                                          </p:val>
                                        </p:tav>
                                      </p:tavLst>
                                    </p:anim>
                                    <p:anim calcmode="lin" valueType="num">
                                      <p:cBhvr>
                                        <p:cTn id="9" dur="800" decel="100000" fill="hold"/>
                                        <p:tgtEl>
                                          <p:spTgt spid="19"/>
                                        </p:tgtEl>
                                        <p:attrNameLst>
                                          <p:attrName>ppt_x</p:attrName>
                                        </p:attrNameLst>
                                      </p:cBhvr>
                                      <p:tavLst>
                                        <p:tav tm="0">
                                          <p:val>
                                            <p:strVal val="#ppt_x+0.4"/>
                                          </p:val>
                                        </p:tav>
                                        <p:tav tm="100000">
                                          <p:val>
                                            <p:strVal val="#ppt_x-0.05"/>
                                          </p:val>
                                        </p:tav>
                                      </p:tavLst>
                                    </p:anim>
                                    <p:anim calcmode="lin" valueType="num">
                                      <p:cBhvr>
                                        <p:cTn id="10" dur="800" decel="100000" fill="hold"/>
                                        <p:tgtEl>
                                          <p:spTgt spid="19"/>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0"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800" decel="100000"/>
                                        <p:tgtEl>
                                          <p:spTgt spid="2"/>
                                        </p:tgtEl>
                                      </p:cBhvr>
                                    </p:animEffect>
                                    <p:anim calcmode="lin" valueType="num">
                                      <p:cBhvr>
                                        <p:cTn id="17" dur="800" decel="100000" fill="hold"/>
                                        <p:tgtEl>
                                          <p:spTgt spid="2"/>
                                        </p:tgtEl>
                                        <p:attrNameLst>
                                          <p:attrName>style.rotation</p:attrName>
                                        </p:attrNameLst>
                                      </p:cBhvr>
                                      <p:tavLst>
                                        <p:tav tm="0">
                                          <p:val>
                                            <p:fltVal val="-90"/>
                                          </p:val>
                                        </p:tav>
                                        <p:tav tm="100000">
                                          <p:val>
                                            <p:fltVal val="0"/>
                                          </p:val>
                                        </p:tav>
                                      </p:tavLst>
                                    </p:anim>
                                    <p:anim calcmode="lin" valueType="num">
                                      <p:cBhvr>
                                        <p:cTn id="18" dur="800" decel="100000" fill="hold"/>
                                        <p:tgtEl>
                                          <p:spTgt spid="2"/>
                                        </p:tgtEl>
                                        <p:attrNameLst>
                                          <p:attrName>ppt_x</p:attrName>
                                        </p:attrNameLst>
                                      </p:cBhvr>
                                      <p:tavLst>
                                        <p:tav tm="0">
                                          <p:val>
                                            <p:strVal val="#ppt_x+0.4"/>
                                          </p:val>
                                        </p:tav>
                                        <p:tav tm="100000">
                                          <p:val>
                                            <p:strVal val="#ppt_x-0.05"/>
                                          </p:val>
                                        </p:tav>
                                      </p:tavLst>
                                    </p:anim>
                                    <p:anim calcmode="lin" valueType="num">
                                      <p:cBhvr>
                                        <p:cTn id="19" dur="800" decel="100000" fill="hold"/>
                                        <p:tgtEl>
                                          <p:spTgt spid="2"/>
                                        </p:tgtEl>
                                        <p:attrNameLst>
                                          <p:attrName>ppt_y</p:attrName>
                                        </p:attrNameLst>
                                      </p:cBhvr>
                                      <p:tavLst>
                                        <p:tav tm="0">
                                          <p:val>
                                            <p:strVal val="#ppt_y-0.4"/>
                                          </p:val>
                                        </p:tav>
                                        <p:tav tm="100000">
                                          <p:val>
                                            <p:strVal val="#ppt_y+0.1"/>
                                          </p:val>
                                        </p:tav>
                                      </p:tavLst>
                                    </p:anim>
                                    <p:anim calcmode="lin" valueType="num">
                                      <p:cBhvr>
                                        <p:cTn id="20"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21"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par>
                          <p:cTn id="22" fill="hold">
                            <p:stCondLst>
                              <p:cond delay="2000"/>
                            </p:stCondLst>
                            <p:childTnLst>
                              <p:par>
                                <p:cTn id="23" presetID="30" presetClass="entr" presetSubtype="0"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800" decel="100000"/>
                                        <p:tgtEl>
                                          <p:spTgt spid="3"/>
                                        </p:tgtEl>
                                      </p:cBhvr>
                                    </p:animEffect>
                                    <p:anim calcmode="lin" valueType="num">
                                      <p:cBhvr>
                                        <p:cTn id="26" dur="800" decel="100000" fill="hold"/>
                                        <p:tgtEl>
                                          <p:spTgt spid="3"/>
                                        </p:tgtEl>
                                        <p:attrNameLst>
                                          <p:attrName>style.rotation</p:attrName>
                                        </p:attrNameLst>
                                      </p:cBhvr>
                                      <p:tavLst>
                                        <p:tav tm="0">
                                          <p:val>
                                            <p:fltVal val="-90"/>
                                          </p:val>
                                        </p:tav>
                                        <p:tav tm="100000">
                                          <p:val>
                                            <p:fltVal val="0"/>
                                          </p:val>
                                        </p:tav>
                                      </p:tavLst>
                                    </p:anim>
                                    <p:anim calcmode="lin" valueType="num">
                                      <p:cBhvr>
                                        <p:cTn id="27" dur="800" decel="100000" fill="hold"/>
                                        <p:tgtEl>
                                          <p:spTgt spid="3"/>
                                        </p:tgtEl>
                                        <p:attrNameLst>
                                          <p:attrName>ppt_x</p:attrName>
                                        </p:attrNameLst>
                                      </p:cBhvr>
                                      <p:tavLst>
                                        <p:tav tm="0">
                                          <p:val>
                                            <p:strVal val="#ppt_x+0.4"/>
                                          </p:val>
                                        </p:tav>
                                        <p:tav tm="100000">
                                          <p:val>
                                            <p:strVal val="#ppt_x-0.05"/>
                                          </p:val>
                                        </p:tav>
                                      </p:tavLst>
                                    </p:anim>
                                    <p:anim calcmode="lin" valueType="num">
                                      <p:cBhvr>
                                        <p:cTn id="28" dur="800" decel="100000" fill="hold"/>
                                        <p:tgtEl>
                                          <p:spTgt spid="3"/>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31" fill="hold">
                            <p:stCondLst>
                              <p:cond delay="3000"/>
                            </p:stCondLst>
                            <p:childTnLst>
                              <p:par>
                                <p:cTn id="32" presetID="30" presetClass="entr" presetSubtype="0"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800" decel="100000"/>
                                        <p:tgtEl>
                                          <p:spTgt spid="18"/>
                                        </p:tgtEl>
                                      </p:cBhvr>
                                    </p:animEffect>
                                    <p:anim calcmode="lin" valueType="num">
                                      <p:cBhvr>
                                        <p:cTn id="35" dur="800" decel="100000" fill="hold"/>
                                        <p:tgtEl>
                                          <p:spTgt spid="18"/>
                                        </p:tgtEl>
                                        <p:attrNameLst>
                                          <p:attrName>style.rotation</p:attrName>
                                        </p:attrNameLst>
                                      </p:cBhvr>
                                      <p:tavLst>
                                        <p:tav tm="0">
                                          <p:val>
                                            <p:fltVal val="-90"/>
                                          </p:val>
                                        </p:tav>
                                        <p:tav tm="100000">
                                          <p:val>
                                            <p:fltVal val="0"/>
                                          </p:val>
                                        </p:tav>
                                      </p:tavLst>
                                    </p:anim>
                                    <p:anim calcmode="lin" valueType="num">
                                      <p:cBhvr>
                                        <p:cTn id="36" dur="800" decel="100000" fill="hold"/>
                                        <p:tgtEl>
                                          <p:spTgt spid="18"/>
                                        </p:tgtEl>
                                        <p:attrNameLst>
                                          <p:attrName>ppt_x</p:attrName>
                                        </p:attrNameLst>
                                      </p:cBhvr>
                                      <p:tavLst>
                                        <p:tav tm="0">
                                          <p:val>
                                            <p:strVal val="#ppt_x+0.4"/>
                                          </p:val>
                                        </p:tav>
                                        <p:tav tm="100000">
                                          <p:val>
                                            <p:strVal val="#ppt_x-0.05"/>
                                          </p:val>
                                        </p:tav>
                                      </p:tavLst>
                                    </p:anim>
                                    <p:anim calcmode="lin" valueType="num">
                                      <p:cBhvr>
                                        <p:cTn id="37" dur="800" decel="100000" fill="hold"/>
                                        <p:tgtEl>
                                          <p:spTgt spid="18"/>
                                        </p:tgtEl>
                                        <p:attrNameLst>
                                          <p:attrName>ppt_y</p:attrName>
                                        </p:attrNameLst>
                                      </p:cBhvr>
                                      <p:tavLst>
                                        <p:tav tm="0">
                                          <p:val>
                                            <p:strVal val="#ppt_y-0.4"/>
                                          </p:val>
                                        </p:tav>
                                        <p:tav tm="100000">
                                          <p:val>
                                            <p:strVal val="#ppt_y+0.1"/>
                                          </p:val>
                                        </p:tav>
                                      </p:tavLst>
                                    </p:anim>
                                    <p:anim calcmode="lin" valueType="num">
                                      <p:cBhvr>
                                        <p:cTn id="38"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39"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childTnLst>
                          </p:cTn>
                        </p:par>
                        <p:par>
                          <p:cTn id="40" fill="hold">
                            <p:stCondLst>
                              <p:cond delay="4000"/>
                            </p:stCondLst>
                            <p:childTnLst>
                              <p:par>
                                <p:cTn id="41" presetID="30" presetClass="entr" presetSubtype="0" fill="hold"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800" decel="100000"/>
                                        <p:tgtEl>
                                          <p:spTgt spid="15"/>
                                        </p:tgtEl>
                                      </p:cBhvr>
                                    </p:animEffect>
                                    <p:anim calcmode="lin" valueType="num">
                                      <p:cBhvr>
                                        <p:cTn id="44" dur="800" decel="100000" fill="hold"/>
                                        <p:tgtEl>
                                          <p:spTgt spid="15"/>
                                        </p:tgtEl>
                                        <p:attrNameLst>
                                          <p:attrName>style.rotation</p:attrName>
                                        </p:attrNameLst>
                                      </p:cBhvr>
                                      <p:tavLst>
                                        <p:tav tm="0">
                                          <p:val>
                                            <p:fltVal val="-90"/>
                                          </p:val>
                                        </p:tav>
                                        <p:tav tm="100000">
                                          <p:val>
                                            <p:fltVal val="0"/>
                                          </p:val>
                                        </p:tav>
                                      </p:tavLst>
                                    </p:anim>
                                    <p:anim calcmode="lin" valueType="num">
                                      <p:cBhvr>
                                        <p:cTn id="45" dur="800" decel="100000" fill="hold"/>
                                        <p:tgtEl>
                                          <p:spTgt spid="15"/>
                                        </p:tgtEl>
                                        <p:attrNameLst>
                                          <p:attrName>ppt_x</p:attrName>
                                        </p:attrNameLst>
                                      </p:cBhvr>
                                      <p:tavLst>
                                        <p:tav tm="0">
                                          <p:val>
                                            <p:strVal val="#ppt_x+0.4"/>
                                          </p:val>
                                        </p:tav>
                                        <p:tav tm="100000">
                                          <p:val>
                                            <p:strVal val="#ppt_x-0.05"/>
                                          </p:val>
                                        </p:tav>
                                      </p:tavLst>
                                    </p:anim>
                                    <p:anim calcmode="lin" valueType="num">
                                      <p:cBhvr>
                                        <p:cTn id="46" dur="800" decel="100000" fill="hold"/>
                                        <p:tgtEl>
                                          <p:spTgt spid="15"/>
                                        </p:tgtEl>
                                        <p:attrNameLst>
                                          <p:attrName>ppt_y</p:attrName>
                                        </p:attrNameLst>
                                      </p:cBhvr>
                                      <p:tavLst>
                                        <p:tav tm="0">
                                          <p:val>
                                            <p:strVal val="#ppt_y-0.4"/>
                                          </p:val>
                                        </p:tav>
                                        <p:tav tm="100000">
                                          <p:val>
                                            <p:strVal val="#ppt_y+0.1"/>
                                          </p:val>
                                        </p:tav>
                                      </p:tavLst>
                                    </p:anim>
                                    <p:anim calcmode="lin" valueType="num">
                                      <p:cBhvr>
                                        <p:cTn id="47"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48"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childTnLst>
                          </p:cTn>
                        </p:par>
                        <p:par>
                          <p:cTn id="49" fill="hold">
                            <p:stCondLst>
                              <p:cond delay="5000"/>
                            </p:stCondLst>
                            <p:childTnLst>
                              <p:par>
                                <p:cTn id="50" presetID="30" presetClass="entr" presetSubtype="0" fill="hold" nodeType="after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800" decel="100000"/>
                                        <p:tgtEl>
                                          <p:spTgt spid="20"/>
                                        </p:tgtEl>
                                      </p:cBhvr>
                                    </p:animEffect>
                                    <p:anim calcmode="lin" valueType="num">
                                      <p:cBhvr>
                                        <p:cTn id="53" dur="800" decel="100000" fill="hold"/>
                                        <p:tgtEl>
                                          <p:spTgt spid="20"/>
                                        </p:tgtEl>
                                        <p:attrNameLst>
                                          <p:attrName>style.rotation</p:attrName>
                                        </p:attrNameLst>
                                      </p:cBhvr>
                                      <p:tavLst>
                                        <p:tav tm="0">
                                          <p:val>
                                            <p:fltVal val="-90"/>
                                          </p:val>
                                        </p:tav>
                                        <p:tav tm="100000">
                                          <p:val>
                                            <p:fltVal val="0"/>
                                          </p:val>
                                        </p:tav>
                                      </p:tavLst>
                                    </p:anim>
                                    <p:anim calcmode="lin" valueType="num">
                                      <p:cBhvr>
                                        <p:cTn id="54" dur="800" decel="100000" fill="hold"/>
                                        <p:tgtEl>
                                          <p:spTgt spid="20"/>
                                        </p:tgtEl>
                                        <p:attrNameLst>
                                          <p:attrName>ppt_x</p:attrName>
                                        </p:attrNameLst>
                                      </p:cBhvr>
                                      <p:tavLst>
                                        <p:tav tm="0">
                                          <p:val>
                                            <p:strVal val="#ppt_x+0.4"/>
                                          </p:val>
                                        </p:tav>
                                        <p:tav tm="100000">
                                          <p:val>
                                            <p:strVal val="#ppt_x-0.05"/>
                                          </p:val>
                                        </p:tav>
                                      </p:tavLst>
                                    </p:anim>
                                    <p:anim calcmode="lin" valueType="num">
                                      <p:cBhvr>
                                        <p:cTn id="55" dur="800" decel="100000" fill="hold"/>
                                        <p:tgtEl>
                                          <p:spTgt spid="20"/>
                                        </p:tgtEl>
                                        <p:attrNameLst>
                                          <p:attrName>ppt_y</p:attrName>
                                        </p:attrNameLst>
                                      </p:cBhvr>
                                      <p:tavLst>
                                        <p:tav tm="0">
                                          <p:val>
                                            <p:strVal val="#ppt_y-0.4"/>
                                          </p:val>
                                        </p:tav>
                                        <p:tav tm="100000">
                                          <p:val>
                                            <p:strVal val="#ppt_y+0.1"/>
                                          </p:val>
                                        </p:tav>
                                      </p:tavLst>
                                    </p:anim>
                                    <p:anim calcmode="lin" valueType="num">
                                      <p:cBhvr>
                                        <p:cTn id="56"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57"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childTnLst>
                          </p:cTn>
                        </p:par>
                        <p:par>
                          <p:cTn id="58" fill="hold">
                            <p:stCondLst>
                              <p:cond delay="6000"/>
                            </p:stCondLst>
                            <p:childTnLst>
                              <p:par>
                                <p:cTn id="59" presetID="30" presetClass="entr" presetSubtype="0" fill="hold" nodeType="after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800" decel="100000"/>
                                        <p:tgtEl>
                                          <p:spTgt spid="22"/>
                                        </p:tgtEl>
                                      </p:cBhvr>
                                    </p:animEffect>
                                    <p:anim calcmode="lin" valueType="num">
                                      <p:cBhvr>
                                        <p:cTn id="62" dur="800" decel="100000" fill="hold"/>
                                        <p:tgtEl>
                                          <p:spTgt spid="22"/>
                                        </p:tgtEl>
                                        <p:attrNameLst>
                                          <p:attrName>style.rotation</p:attrName>
                                        </p:attrNameLst>
                                      </p:cBhvr>
                                      <p:tavLst>
                                        <p:tav tm="0">
                                          <p:val>
                                            <p:fltVal val="-90"/>
                                          </p:val>
                                        </p:tav>
                                        <p:tav tm="100000">
                                          <p:val>
                                            <p:fltVal val="0"/>
                                          </p:val>
                                        </p:tav>
                                      </p:tavLst>
                                    </p:anim>
                                    <p:anim calcmode="lin" valueType="num">
                                      <p:cBhvr>
                                        <p:cTn id="63" dur="800" decel="100000" fill="hold"/>
                                        <p:tgtEl>
                                          <p:spTgt spid="22"/>
                                        </p:tgtEl>
                                        <p:attrNameLst>
                                          <p:attrName>ppt_x</p:attrName>
                                        </p:attrNameLst>
                                      </p:cBhvr>
                                      <p:tavLst>
                                        <p:tav tm="0">
                                          <p:val>
                                            <p:strVal val="#ppt_x+0.4"/>
                                          </p:val>
                                        </p:tav>
                                        <p:tav tm="100000">
                                          <p:val>
                                            <p:strVal val="#ppt_x-0.05"/>
                                          </p:val>
                                        </p:tav>
                                      </p:tavLst>
                                    </p:anim>
                                    <p:anim calcmode="lin" valueType="num">
                                      <p:cBhvr>
                                        <p:cTn id="64" dur="800" decel="100000" fill="hold"/>
                                        <p:tgtEl>
                                          <p:spTgt spid="22"/>
                                        </p:tgtEl>
                                        <p:attrNameLst>
                                          <p:attrName>ppt_y</p:attrName>
                                        </p:attrNameLst>
                                      </p:cBhvr>
                                      <p:tavLst>
                                        <p:tav tm="0">
                                          <p:val>
                                            <p:strVal val="#ppt_y-0.4"/>
                                          </p:val>
                                        </p:tav>
                                        <p:tav tm="100000">
                                          <p:val>
                                            <p:strVal val="#ppt_y+0.1"/>
                                          </p:val>
                                        </p:tav>
                                      </p:tavLst>
                                    </p:anim>
                                    <p:anim calcmode="lin" valueType="num">
                                      <p:cBhvr>
                                        <p:cTn id="65"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66"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67" fill="hold">
                            <p:stCondLst>
                              <p:cond delay="7000"/>
                            </p:stCondLst>
                            <p:childTnLst>
                              <p:par>
                                <p:cTn id="68" presetID="30" presetClass="entr" presetSubtype="0" fill="hold" nodeType="after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800" decel="100000"/>
                                        <p:tgtEl>
                                          <p:spTgt spid="23"/>
                                        </p:tgtEl>
                                      </p:cBhvr>
                                    </p:animEffect>
                                    <p:anim calcmode="lin" valueType="num">
                                      <p:cBhvr>
                                        <p:cTn id="71" dur="800" decel="100000" fill="hold"/>
                                        <p:tgtEl>
                                          <p:spTgt spid="23"/>
                                        </p:tgtEl>
                                        <p:attrNameLst>
                                          <p:attrName>style.rotation</p:attrName>
                                        </p:attrNameLst>
                                      </p:cBhvr>
                                      <p:tavLst>
                                        <p:tav tm="0">
                                          <p:val>
                                            <p:fltVal val="-90"/>
                                          </p:val>
                                        </p:tav>
                                        <p:tav tm="100000">
                                          <p:val>
                                            <p:fltVal val="0"/>
                                          </p:val>
                                        </p:tav>
                                      </p:tavLst>
                                    </p:anim>
                                    <p:anim calcmode="lin" valueType="num">
                                      <p:cBhvr>
                                        <p:cTn id="72" dur="800" decel="100000" fill="hold"/>
                                        <p:tgtEl>
                                          <p:spTgt spid="23"/>
                                        </p:tgtEl>
                                        <p:attrNameLst>
                                          <p:attrName>ppt_x</p:attrName>
                                        </p:attrNameLst>
                                      </p:cBhvr>
                                      <p:tavLst>
                                        <p:tav tm="0">
                                          <p:val>
                                            <p:strVal val="#ppt_x+0.4"/>
                                          </p:val>
                                        </p:tav>
                                        <p:tav tm="100000">
                                          <p:val>
                                            <p:strVal val="#ppt_x-0.05"/>
                                          </p:val>
                                        </p:tav>
                                      </p:tavLst>
                                    </p:anim>
                                    <p:anim calcmode="lin" valueType="num">
                                      <p:cBhvr>
                                        <p:cTn id="73" dur="800" decel="100000" fill="hold"/>
                                        <p:tgtEl>
                                          <p:spTgt spid="23"/>
                                        </p:tgtEl>
                                        <p:attrNameLst>
                                          <p:attrName>ppt_y</p:attrName>
                                        </p:attrNameLst>
                                      </p:cBhvr>
                                      <p:tavLst>
                                        <p:tav tm="0">
                                          <p:val>
                                            <p:strVal val="#ppt_y-0.4"/>
                                          </p:val>
                                        </p:tav>
                                        <p:tav tm="100000">
                                          <p:val>
                                            <p:strVal val="#ppt_y+0.1"/>
                                          </p:val>
                                        </p:tav>
                                      </p:tavLst>
                                    </p:anim>
                                    <p:anim calcmode="lin" valueType="num">
                                      <p:cBhvr>
                                        <p:cTn id="74" dur="200" accel="100000" fill="hold">
                                          <p:stCondLst>
                                            <p:cond delay="800"/>
                                          </p:stCondLst>
                                        </p:cTn>
                                        <p:tgtEl>
                                          <p:spTgt spid="23"/>
                                        </p:tgtEl>
                                        <p:attrNameLst>
                                          <p:attrName>ppt_x</p:attrName>
                                        </p:attrNameLst>
                                      </p:cBhvr>
                                      <p:tavLst>
                                        <p:tav tm="0">
                                          <p:val>
                                            <p:strVal val="#ppt_x-0.05"/>
                                          </p:val>
                                        </p:tav>
                                        <p:tav tm="100000">
                                          <p:val>
                                            <p:strVal val="#ppt_x"/>
                                          </p:val>
                                        </p:tav>
                                      </p:tavLst>
                                    </p:anim>
                                    <p:anim calcmode="lin" valueType="num">
                                      <p:cBhvr>
                                        <p:cTn id="75" dur="200" accel="100000" fill="hold">
                                          <p:stCondLst>
                                            <p:cond delay="800"/>
                                          </p:stCondLst>
                                        </p:cTn>
                                        <p:tgtEl>
                                          <p:spTgt spid="23"/>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28358" t="14518" r="21902" b="29522"/>
          <a:stretch/>
        </p:blipFill>
        <p:spPr>
          <a:xfrm>
            <a:off x="3812342" y="2367289"/>
            <a:ext cx="4698609" cy="795699"/>
          </a:xfrm>
          <a:prstGeom prst="rect">
            <a:avLst/>
          </a:prstGeom>
          <a:ln>
            <a:noFill/>
          </a:ln>
          <a:effectLst>
            <a:softEdge rad="112500"/>
          </a:effectLst>
        </p:spPr>
      </p:pic>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24835" t="12763" r="25572" b="31107"/>
          <a:stretch/>
        </p:blipFill>
        <p:spPr>
          <a:xfrm>
            <a:off x="3812342" y="1750677"/>
            <a:ext cx="4698609" cy="737353"/>
          </a:xfrm>
          <a:prstGeom prst="rect">
            <a:avLst/>
          </a:prstGeom>
          <a:ln>
            <a:noFill/>
          </a:ln>
          <a:effectLst>
            <a:softEdge rad="112500"/>
          </a:effectLst>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23053" t="18143" r="23095" b="33952"/>
          <a:stretch/>
        </p:blipFill>
        <p:spPr>
          <a:xfrm>
            <a:off x="3812340" y="5594441"/>
            <a:ext cx="4698611" cy="953068"/>
          </a:xfrm>
          <a:prstGeom prst="rect">
            <a:avLst/>
          </a:prstGeom>
          <a:ln>
            <a:noFill/>
          </a:ln>
          <a:effectLst>
            <a:softEdge rad="112500"/>
          </a:effectLst>
        </p:spPr>
      </p:pic>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955409" y="-59199"/>
            <a:ext cx="8271803" cy="1154731"/>
          </a:xfrm>
          <a:effectLst>
            <a:softEdge rad="112500"/>
          </a:effectLst>
        </p:spPr>
      </p:pic>
      <p:pic>
        <p:nvPicPr>
          <p:cNvPr id="5" name="Picture 4"/>
          <p:cNvPicPr>
            <a:picLocks noChangeAspect="1"/>
          </p:cNvPicPr>
          <p:nvPr/>
        </p:nvPicPr>
        <p:blipFill rotWithShape="1">
          <a:blip r:embed="rId6">
            <a:extLst>
              <a:ext uri="{28A0092B-C50C-407E-A947-70E740481C1C}">
                <a14:useLocalDpi xmlns:a14="http://schemas.microsoft.com/office/drawing/2010/main" val="0"/>
              </a:ext>
            </a:extLst>
          </a:blip>
          <a:srcRect l="9431" t="17984" r="1095" b="30088"/>
          <a:stretch/>
        </p:blipFill>
        <p:spPr>
          <a:xfrm>
            <a:off x="1955409" y="897335"/>
            <a:ext cx="8271803" cy="914528"/>
          </a:xfrm>
          <a:prstGeom prst="rect">
            <a:avLst/>
          </a:prstGeom>
          <a:ln>
            <a:noFill/>
          </a:ln>
          <a:effectLst>
            <a:softEdge rad="112500"/>
          </a:effectLst>
        </p:spPr>
      </p:pic>
      <p:pic>
        <p:nvPicPr>
          <p:cNvPr id="6" name="Picture 5"/>
          <p:cNvPicPr>
            <a:picLocks noChangeAspect="1"/>
          </p:cNvPicPr>
          <p:nvPr/>
        </p:nvPicPr>
        <p:blipFill rotWithShape="1">
          <a:blip r:embed="rId7">
            <a:extLst>
              <a:ext uri="{28A0092B-C50C-407E-A947-70E740481C1C}">
                <a14:useLocalDpi xmlns:a14="http://schemas.microsoft.com/office/drawing/2010/main" val="0"/>
              </a:ext>
            </a:extLst>
          </a:blip>
          <a:srcRect l="32212" t="9033" r="18121" b="35628"/>
          <a:stretch/>
        </p:blipFill>
        <p:spPr>
          <a:xfrm>
            <a:off x="3812342" y="3664472"/>
            <a:ext cx="4698609" cy="737156"/>
          </a:xfrm>
          <a:prstGeom prst="rect">
            <a:avLst/>
          </a:prstGeom>
          <a:ln>
            <a:noFill/>
          </a:ln>
          <a:effectLst>
            <a:softEdge rad="112500"/>
          </a:effectLst>
        </p:spPr>
      </p:pic>
      <p:pic>
        <p:nvPicPr>
          <p:cNvPr id="8" name="Picture 7"/>
          <p:cNvPicPr>
            <a:picLocks noChangeAspect="1"/>
          </p:cNvPicPr>
          <p:nvPr/>
        </p:nvPicPr>
        <p:blipFill rotWithShape="1">
          <a:blip r:embed="rId8">
            <a:extLst>
              <a:ext uri="{28A0092B-C50C-407E-A947-70E740481C1C}">
                <a14:useLocalDpi xmlns:a14="http://schemas.microsoft.com/office/drawing/2010/main" val="0"/>
              </a:ext>
            </a:extLst>
          </a:blip>
          <a:srcRect l="24733" t="10392" r="25747" b="31958"/>
          <a:stretch/>
        </p:blipFill>
        <p:spPr>
          <a:xfrm>
            <a:off x="3812340" y="4926445"/>
            <a:ext cx="4698611" cy="724088"/>
          </a:xfrm>
          <a:prstGeom prst="rect">
            <a:avLst/>
          </a:prstGeom>
          <a:ln>
            <a:noFill/>
          </a:ln>
          <a:effectLst>
            <a:softEdge rad="112500"/>
          </a:effectLst>
        </p:spPr>
      </p:pic>
      <p:pic>
        <p:nvPicPr>
          <p:cNvPr id="10" name="Picture 9"/>
          <p:cNvPicPr>
            <a:picLocks noChangeAspect="1"/>
          </p:cNvPicPr>
          <p:nvPr/>
        </p:nvPicPr>
        <p:blipFill rotWithShape="1">
          <a:blip r:embed="rId9">
            <a:extLst>
              <a:ext uri="{28A0092B-C50C-407E-A947-70E740481C1C}">
                <a14:useLocalDpi xmlns:a14="http://schemas.microsoft.com/office/drawing/2010/main" val="0"/>
              </a:ext>
            </a:extLst>
          </a:blip>
          <a:srcRect l="27249" t="14414" r="22789" b="36962"/>
          <a:stretch/>
        </p:blipFill>
        <p:spPr>
          <a:xfrm>
            <a:off x="3812342" y="4345298"/>
            <a:ext cx="4698610" cy="654994"/>
          </a:xfrm>
          <a:prstGeom prst="rect">
            <a:avLst/>
          </a:prstGeom>
          <a:ln>
            <a:noFill/>
          </a:ln>
          <a:effectLst>
            <a:softEdge rad="112500"/>
          </a:effectLst>
        </p:spPr>
      </p:pic>
      <p:pic>
        <p:nvPicPr>
          <p:cNvPr id="11" name="Picture 10"/>
          <p:cNvPicPr>
            <a:picLocks noChangeAspect="1"/>
          </p:cNvPicPr>
          <p:nvPr/>
        </p:nvPicPr>
        <p:blipFill rotWithShape="1">
          <a:blip r:embed="rId10">
            <a:extLst>
              <a:ext uri="{28A0092B-C50C-407E-A947-70E740481C1C}">
                <a14:useLocalDpi xmlns:a14="http://schemas.microsoft.com/office/drawing/2010/main" val="0"/>
              </a:ext>
            </a:extLst>
          </a:blip>
          <a:srcRect l="29499" t="19937" r="20688" b="23198"/>
          <a:stretch/>
        </p:blipFill>
        <p:spPr>
          <a:xfrm>
            <a:off x="3812343" y="2996892"/>
            <a:ext cx="4698608" cy="834092"/>
          </a:xfrm>
          <a:prstGeom prst="rect">
            <a:avLst/>
          </a:prstGeom>
          <a:ln>
            <a:noFill/>
          </a:ln>
          <a:effectLst>
            <a:softEdge rad="112500"/>
          </a:effectLst>
        </p:spPr>
      </p:pic>
      <p:pic>
        <p:nvPicPr>
          <p:cNvPr id="13" name="Picture 12" descr="Gears-07-june[1].gif"/>
          <p:cNvPicPr>
            <a:picLocks noChangeAspect="1"/>
          </p:cNvPicPr>
          <p:nvPr/>
        </p:nvPicPr>
        <p:blipFill>
          <a:blip r:embed="rId11"/>
          <a:stretch>
            <a:fillRect/>
          </a:stretch>
        </p:blipFill>
        <p:spPr>
          <a:xfrm>
            <a:off x="10358021" y="163910"/>
            <a:ext cx="1676400" cy="146685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23" presetClass="entr" presetSubtype="16"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childTnLst>
                                </p:cTn>
                              </p:par>
                            </p:childTnLst>
                          </p:cTn>
                        </p:par>
                        <p:par>
                          <p:cTn id="24" fill="hold">
                            <p:stCondLst>
                              <p:cond delay="2000"/>
                            </p:stCondLst>
                            <p:childTnLst>
                              <p:par>
                                <p:cTn id="25" presetID="23" presetClass="entr" presetSubtype="16"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childTnLst>
                                </p:cTn>
                              </p:par>
                            </p:childTnLst>
                          </p:cTn>
                        </p:par>
                        <p:par>
                          <p:cTn id="29" fill="hold">
                            <p:stCondLst>
                              <p:cond delay="2500"/>
                            </p:stCondLst>
                            <p:childTnLst>
                              <p:par>
                                <p:cTn id="30" presetID="23" presetClass="entr" presetSubtype="16"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childTnLst>
                                </p:cTn>
                              </p:par>
                            </p:childTnLst>
                          </p:cTn>
                        </p:par>
                        <p:par>
                          <p:cTn id="34" fill="hold">
                            <p:stCondLst>
                              <p:cond delay="3000"/>
                            </p:stCondLst>
                            <p:childTnLst>
                              <p:par>
                                <p:cTn id="35" presetID="23" presetClass="entr" presetSubtype="16"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3500"/>
                            </p:stCondLst>
                            <p:childTnLst>
                              <p:par>
                                <p:cTn id="40" presetID="23" presetClass="entr" presetSubtype="16" fill="hold" nodeType="after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2187223" y="329783"/>
          <a:ext cx="9430152" cy="599606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2063519" y="209862"/>
          <a:ext cx="9538867" cy="613097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1663908" y="449705"/>
          <a:ext cx="10043410" cy="595109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2068644" y="254832"/>
          <a:ext cx="9848536" cy="611598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p:cNvGraphicFramePr>
            <a:graphicFrameLocks/>
          </p:cNvGraphicFramePr>
          <p:nvPr/>
        </p:nvGraphicFramePr>
        <p:xfrm>
          <a:off x="1813810" y="269824"/>
          <a:ext cx="10118360" cy="617594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1588958" y="179882"/>
          <a:ext cx="10298242" cy="620592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8550" y="403225"/>
            <a:ext cx="7315200" cy="1273175"/>
          </a:xfrm>
        </p:spPr>
        <p:txBody>
          <a:bodyPr rtlCol="0">
            <a:normAutofit/>
          </a:bodyPr>
          <a:lstStyle/>
          <a:p>
            <a:pPr fontAlgn="auto">
              <a:spcAft>
                <a:spcPts val="0"/>
              </a:spcAft>
              <a:defRPr/>
            </a:pPr>
            <a:r>
              <a:rPr lang="en-US" b="1" dirty="0" smtClean="0">
                <a:effectLst>
                  <a:outerShdw blurRad="50800" dist="38100" dir="18900000" algn="bl" rotWithShape="0">
                    <a:prstClr val="black">
                      <a:alpha val="40000"/>
                    </a:prstClr>
                  </a:outerShdw>
                </a:effectLst>
              </a:rPr>
              <a:t>Organizational Obscurantism</a:t>
            </a:r>
            <a:endParaRPr lang="en-US" b="1" dirty="0">
              <a:effectLst>
                <a:outerShdw blurRad="50800" dist="38100" dir="18900000" algn="bl" rotWithShape="0">
                  <a:prstClr val="black">
                    <a:alpha val="40000"/>
                  </a:prstClr>
                </a:outerShdw>
              </a:effectLs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4592" y="1814946"/>
            <a:ext cx="8225640" cy="338050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ppt_x</p:attrName>
                                        </p:attrNameLst>
                                      </p:cBhvr>
                                      <p:tavLst>
                                        <p:tav tm="0">
                                          <p:val>
                                            <p:fltVal val="0.5"/>
                                          </p:val>
                                        </p:tav>
                                        <p:tav tm="100000">
                                          <p:val>
                                            <p:strVal val="#ppt_x"/>
                                          </p:val>
                                        </p:tav>
                                      </p:tavLst>
                                    </p:anim>
                                    <p:anim calcmode="lin" valueType="num">
                                      <p:cBhvr>
                                        <p:cTn id="10" dur="500" fill="hold"/>
                                        <p:tgtEl>
                                          <p:spTgt spid="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1873769" y="464695"/>
          <a:ext cx="9878519" cy="602604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1813810" y="314793"/>
          <a:ext cx="9908497" cy="608600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1842654" y="595745"/>
          <a:ext cx="10072255" cy="569421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1759527" y="332509"/>
          <a:ext cx="10335491" cy="641465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2456295" y="404734"/>
          <a:ext cx="8936230" cy="62508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2058516894"/>
              </p:ext>
            </p:extLst>
          </p:nvPr>
        </p:nvGraphicFramePr>
        <p:xfrm>
          <a:off x="1588957" y="404734"/>
          <a:ext cx="10208302" cy="56962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2740" t="8671" r="1369" b="8394"/>
          <a:stretch/>
        </p:blipFill>
        <p:spPr>
          <a:xfrm>
            <a:off x="2458995" y="296562"/>
            <a:ext cx="8649730" cy="1445741"/>
          </a:xfrm>
          <a:prstGeom prst="plaque">
            <a:avLst/>
          </a:prstGeom>
          <a:scene3d>
            <a:camera prst="orthographicFront">
              <a:rot lat="0" lon="0" rev="0"/>
            </a:camera>
            <a:lightRig rig="contrasting" dir="t">
              <a:rot lat="0" lon="0" rev="7800000"/>
            </a:lightRig>
          </a:scene3d>
          <a:sp3d>
            <a:bevelT w="139700" h="139700"/>
          </a:sp3d>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1914" b="3561"/>
          <a:stretch/>
        </p:blipFill>
        <p:spPr>
          <a:xfrm>
            <a:off x="2211858" y="1828801"/>
            <a:ext cx="9020433" cy="2421924"/>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Picture 5"/>
          <p:cNvPicPr>
            <a:picLocks noChangeAspect="1"/>
          </p:cNvPicPr>
          <p:nvPr/>
        </p:nvPicPr>
        <p:blipFill rotWithShape="1">
          <a:blip r:embed="rId4">
            <a:alphaModFix/>
            <a:duotone>
              <a:prstClr val="black"/>
              <a:schemeClr val="accent1">
                <a:tint val="45000"/>
                <a:satMod val="400000"/>
              </a:schemeClr>
            </a:duotone>
            <a:extLst>
              <a:ext uri="{28A0092B-C50C-407E-A947-70E740481C1C}">
                <a14:useLocalDpi xmlns:a14="http://schemas.microsoft.com/office/drawing/2010/main" val="0"/>
              </a:ext>
            </a:extLst>
          </a:blip>
          <a:srcRect l="2740" t="8513" r="1369" b="10815"/>
          <a:stretch/>
        </p:blipFill>
        <p:spPr>
          <a:xfrm>
            <a:off x="2458995" y="4399006"/>
            <a:ext cx="8649730" cy="2323069"/>
          </a:xfrm>
          <a:prstGeom prst="plaque">
            <a:avLst/>
          </a:prstGeom>
          <a:ln>
            <a:noFill/>
          </a:ln>
          <a:effectLst/>
          <a:scene3d>
            <a:camera prst="orthographicFront">
              <a:rot lat="0" lon="0" rev="0"/>
            </a:camera>
            <a:lightRig rig="contrasting" dir="t">
              <a:rot lat="0" lon="0" rev="7800000"/>
            </a:lightRig>
          </a:scene3d>
          <a:sp3d>
            <a:bevelT w="139700" h="139700"/>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2/3*#ppt_w"/>
                                          </p:val>
                                        </p:tav>
                                        <p:tav tm="100000">
                                          <p:val>
                                            <p:strVal val="#ppt_w"/>
                                          </p:val>
                                        </p:tav>
                                      </p:tavLst>
                                    </p:anim>
                                    <p:anim calcmode="lin" valueType="num">
                                      <p:cBhvr>
                                        <p:cTn id="8" dur="500" fill="hold"/>
                                        <p:tgtEl>
                                          <p:spTgt spid="4"/>
                                        </p:tgtEl>
                                        <p:attrNameLst>
                                          <p:attrName>ppt_h</p:attrName>
                                        </p:attrNameLst>
                                      </p:cBhvr>
                                      <p:tavLst>
                                        <p:tav tm="0">
                                          <p:val>
                                            <p:strVal val="2/3*#ppt_h"/>
                                          </p:val>
                                        </p:tav>
                                        <p:tav tm="100000">
                                          <p:val>
                                            <p:strVal val="#ppt_h"/>
                                          </p:val>
                                        </p:tav>
                                      </p:tavLst>
                                    </p:anim>
                                  </p:childTnLst>
                                </p:cTn>
                              </p:par>
                            </p:childTnLst>
                          </p:cTn>
                        </p:par>
                        <p:par>
                          <p:cTn id="9" fill="hold">
                            <p:stCondLst>
                              <p:cond delay="500"/>
                            </p:stCondLst>
                            <p:childTnLst>
                              <p:par>
                                <p:cTn id="10" presetID="23" presetClass="entr" presetSubtype="272"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strVal val="2/3*#ppt_w"/>
                                          </p:val>
                                        </p:tav>
                                        <p:tav tm="100000">
                                          <p:val>
                                            <p:strVal val="#ppt_w"/>
                                          </p:val>
                                        </p:tav>
                                      </p:tavLst>
                                    </p:anim>
                                    <p:anim calcmode="lin" valueType="num">
                                      <p:cBhvr>
                                        <p:cTn id="13" dur="500" fill="hold"/>
                                        <p:tgtEl>
                                          <p:spTgt spid="5"/>
                                        </p:tgtEl>
                                        <p:attrNameLst>
                                          <p:attrName>ppt_h</p:attrName>
                                        </p:attrNameLst>
                                      </p:cBhvr>
                                      <p:tavLst>
                                        <p:tav tm="0">
                                          <p:val>
                                            <p:strVal val="2/3*#ppt_h"/>
                                          </p:val>
                                        </p:tav>
                                        <p:tav tm="100000">
                                          <p:val>
                                            <p:strVal val="#ppt_h"/>
                                          </p:val>
                                        </p:tav>
                                      </p:tavLst>
                                    </p:anim>
                                  </p:childTnLst>
                                </p:cTn>
                              </p:par>
                            </p:childTnLst>
                          </p:cTn>
                        </p:par>
                        <p:par>
                          <p:cTn id="14" fill="hold">
                            <p:stCondLst>
                              <p:cond delay="1000"/>
                            </p:stCondLst>
                            <p:childTnLst>
                              <p:par>
                                <p:cTn id="15" presetID="23" presetClass="entr" presetSubtype="272"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strVal val="2/3*#ppt_w"/>
                                          </p:val>
                                        </p:tav>
                                        <p:tav tm="100000">
                                          <p:val>
                                            <p:strVal val="#ppt_w"/>
                                          </p:val>
                                        </p:tav>
                                      </p:tavLst>
                                    </p:anim>
                                    <p:anim calcmode="lin" valueType="num">
                                      <p:cBhvr>
                                        <p:cTn id="18" dur="500" fill="hold"/>
                                        <p:tgtEl>
                                          <p:spTgt spid="6"/>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2245" t="3243" r="1122" b="6216"/>
          <a:stretch/>
        </p:blipFill>
        <p:spPr>
          <a:xfrm>
            <a:off x="2421924" y="1149179"/>
            <a:ext cx="8884508" cy="4139514"/>
          </a:xfrm>
          <a:prstGeom prst="roundRect">
            <a:avLst>
              <a:gd name="adj" fmla="val 16667"/>
            </a:avLst>
          </a:prstGeom>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80800" y="1433511"/>
            <a:ext cx="7965282" cy="1652589"/>
          </a:xfr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4497" y="3588781"/>
            <a:ext cx="7965282" cy="218916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p:cNvSpPr>
          <p:nvPr>
            <p:ph type="title"/>
          </p:nvPr>
        </p:nvSpPr>
        <p:spPr>
          <a:xfrm>
            <a:off x="1484312" y="759979"/>
            <a:ext cx="10018712" cy="292966"/>
          </a:xfrm>
        </p:spPr>
        <p:txBody>
          <a:bodyPr/>
          <a:lstStyle/>
          <a:p>
            <a:r>
              <a:rPr lang="en-US" altLang="en-US" b="1" i="1" dirty="0">
                <a:ln>
                  <a:noFill/>
                </a:ln>
                <a:solidFill>
                  <a:srgbClr val="C00000"/>
                </a:solidFill>
              </a:rPr>
              <a:t>Reasons Employees lie to the boss</a:t>
            </a:r>
            <a:br>
              <a:rPr lang="en-US" altLang="en-US" b="1" i="1" dirty="0">
                <a:ln>
                  <a:noFill/>
                </a:ln>
                <a:solidFill>
                  <a:srgbClr val="C00000"/>
                </a:solidFill>
              </a:rPr>
            </a:br>
            <a:endParaRPr lang="en-US" altLang="en-US" b="1" i="1" dirty="0">
              <a:ln>
                <a:noFill/>
              </a:ln>
              <a:solidFill>
                <a:srgbClr val="C00000"/>
              </a:solidFill>
            </a:endParaRPr>
          </a:p>
        </p:txBody>
      </p:sp>
      <p:sp>
        <p:nvSpPr>
          <p:cNvPr id="3" name="Content Placeholder 2"/>
          <p:cNvSpPr>
            <a:spLocks noGrp="1"/>
          </p:cNvSpPr>
          <p:nvPr>
            <p:ph idx="1"/>
          </p:nvPr>
        </p:nvSpPr>
        <p:spPr>
          <a:xfrm>
            <a:off x="1484312" y="1191490"/>
            <a:ext cx="10499870" cy="5666509"/>
          </a:xfrm>
        </p:spPr>
        <p:txBody>
          <a:bodyPr rtlCol="0">
            <a:noAutofit/>
          </a:bodyPr>
          <a:lstStyle/>
          <a:p>
            <a:pPr fontAlgn="auto">
              <a:lnSpc>
                <a:spcPct val="150000"/>
              </a:lnSpc>
              <a:buFont typeface="Arial"/>
              <a:buChar char="•"/>
              <a:defRPr/>
            </a:pPr>
            <a:r>
              <a:rPr lang="en-US" sz="3200" i="1" dirty="0" smtClean="0">
                <a:ln w="0"/>
                <a:effectLst>
                  <a:outerShdw blurRad="38100" dist="19050" dir="2700000" algn="tl" rotWithShape="0">
                    <a:schemeClr val="dk1">
                      <a:alpha val="40000"/>
                    </a:schemeClr>
                  </a:outerShdw>
                </a:effectLst>
                <a:latin typeface="+mj-lt"/>
              </a:rPr>
              <a:t>The </a:t>
            </a:r>
            <a:r>
              <a:rPr lang="en-US" sz="3200" i="1" dirty="0">
                <a:ln w="0"/>
                <a:effectLst>
                  <a:outerShdw blurRad="38100" dist="19050" dir="2700000" algn="tl" rotWithShape="0">
                    <a:schemeClr val="dk1">
                      <a:alpha val="40000"/>
                    </a:schemeClr>
                  </a:outerShdw>
                </a:effectLst>
                <a:latin typeface="+mj-lt"/>
              </a:rPr>
              <a:t>boss can enhance or hinder your career track</a:t>
            </a:r>
          </a:p>
          <a:p>
            <a:pPr fontAlgn="auto">
              <a:lnSpc>
                <a:spcPct val="150000"/>
              </a:lnSpc>
              <a:buFont typeface="Arial"/>
              <a:buChar char="•"/>
              <a:defRPr/>
            </a:pPr>
            <a:r>
              <a:rPr lang="en-US" sz="3200" i="1" dirty="0" smtClean="0">
                <a:ln w="0"/>
                <a:effectLst>
                  <a:outerShdw blurRad="38100" dist="19050" dir="2700000" algn="tl" rotWithShape="0">
                    <a:schemeClr val="dk1">
                      <a:alpha val="40000"/>
                    </a:schemeClr>
                  </a:outerShdw>
                </a:effectLst>
                <a:latin typeface="+mj-lt"/>
              </a:rPr>
              <a:t>The </a:t>
            </a:r>
            <a:r>
              <a:rPr lang="en-US" sz="3200" i="1" dirty="0">
                <a:ln w="0"/>
                <a:effectLst>
                  <a:outerShdw blurRad="38100" dist="19050" dir="2700000" algn="tl" rotWithShape="0">
                    <a:schemeClr val="dk1">
                      <a:alpha val="40000"/>
                    </a:schemeClr>
                  </a:outerShdw>
                </a:effectLst>
                <a:latin typeface="+mj-lt"/>
              </a:rPr>
              <a:t>boss can control your salary</a:t>
            </a:r>
          </a:p>
          <a:p>
            <a:pPr fontAlgn="auto">
              <a:lnSpc>
                <a:spcPct val="150000"/>
              </a:lnSpc>
              <a:buFont typeface="Arial"/>
              <a:buChar char="•"/>
              <a:defRPr/>
            </a:pPr>
            <a:r>
              <a:rPr lang="en-US" sz="3200" i="1" dirty="0" smtClean="0">
                <a:ln w="0"/>
                <a:effectLst>
                  <a:outerShdw blurRad="38100" dist="19050" dir="2700000" algn="tl" rotWithShape="0">
                    <a:schemeClr val="dk1">
                      <a:alpha val="40000"/>
                    </a:schemeClr>
                  </a:outerShdw>
                </a:effectLst>
                <a:latin typeface="+mj-lt"/>
              </a:rPr>
              <a:t>The </a:t>
            </a:r>
            <a:r>
              <a:rPr lang="en-US" sz="3200" i="1" dirty="0">
                <a:ln w="0"/>
                <a:effectLst>
                  <a:outerShdw blurRad="38100" dist="19050" dir="2700000" algn="tl" rotWithShape="0">
                    <a:schemeClr val="dk1">
                      <a:alpha val="40000"/>
                    </a:schemeClr>
                  </a:outerShdw>
                </a:effectLst>
                <a:latin typeface="+mj-lt"/>
              </a:rPr>
              <a:t>boss argues with you when you tell them the truth</a:t>
            </a:r>
          </a:p>
          <a:p>
            <a:pPr fontAlgn="auto">
              <a:lnSpc>
                <a:spcPct val="150000"/>
              </a:lnSpc>
              <a:buFont typeface="Arial"/>
              <a:buChar char="•"/>
              <a:defRPr/>
            </a:pPr>
            <a:r>
              <a:rPr lang="en-US" sz="3200" i="1" dirty="0" smtClean="0">
                <a:ln w="0"/>
                <a:effectLst>
                  <a:outerShdw blurRad="38100" dist="19050" dir="2700000" algn="tl" rotWithShape="0">
                    <a:schemeClr val="dk1">
                      <a:alpha val="40000"/>
                    </a:schemeClr>
                  </a:outerShdw>
                </a:effectLst>
                <a:latin typeface="+mj-lt"/>
              </a:rPr>
              <a:t>The </a:t>
            </a:r>
            <a:r>
              <a:rPr lang="en-US" sz="3200" i="1" dirty="0">
                <a:ln w="0"/>
                <a:effectLst>
                  <a:outerShdw blurRad="38100" dist="19050" dir="2700000" algn="tl" rotWithShape="0">
                    <a:schemeClr val="dk1">
                      <a:alpha val="40000"/>
                    </a:schemeClr>
                  </a:outerShdw>
                </a:effectLst>
                <a:latin typeface="+mj-lt"/>
              </a:rPr>
              <a:t>boss violates </a:t>
            </a:r>
            <a:r>
              <a:rPr lang="en-US" sz="3200" i="1" dirty="0" smtClean="0">
                <a:ln w="0"/>
                <a:effectLst>
                  <a:outerShdw blurRad="38100" dist="19050" dir="2700000" algn="tl" rotWithShape="0">
                    <a:schemeClr val="dk1">
                      <a:alpha val="40000"/>
                    </a:schemeClr>
                  </a:outerShdw>
                </a:effectLst>
                <a:latin typeface="+mj-lt"/>
              </a:rPr>
              <a:t>confidence (Not keeping secrets)</a:t>
            </a:r>
            <a:endParaRPr lang="en-US" sz="3200" i="1" dirty="0">
              <a:ln w="0"/>
              <a:effectLst>
                <a:outerShdw blurRad="38100" dist="19050" dir="2700000" algn="tl" rotWithShape="0">
                  <a:schemeClr val="dk1">
                    <a:alpha val="40000"/>
                  </a:schemeClr>
                </a:outerShdw>
              </a:effectLst>
              <a:latin typeface="+mj-lt"/>
            </a:endParaRPr>
          </a:p>
          <a:p>
            <a:pPr fontAlgn="auto">
              <a:lnSpc>
                <a:spcPct val="150000"/>
              </a:lnSpc>
              <a:buFont typeface="Arial"/>
              <a:buChar char="•"/>
              <a:defRPr/>
            </a:pPr>
            <a:r>
              <a:rPr lang="en-US" sz="3200" i="1" dirty="0" smtClean="0">
                <a:ln w="0"/>
                <a:effectLst>
                  <a:outerShdw blurRad="38100" dist="19050" dir="2700000" algn="tl" rotWithShape="0">
                    <a:schemeClr val="dk1">
                      <a:alpha val="40000"/>
                    </a:schemeClr>
                  </a:outerShdw>
                </a:effectLst>
                <a:latin typeface="+mj-lt"/>
              </a:rPr>
              <a:t>The </a:t>
            </a:r>
            <a:r>
              <a:rPr lang="en-US" sz="3200" i="1" dirty="0">
                <a:ln w="0"/>
                <a:effectLst>
                  <a:outerShdw blurRad="38100" dist="19050" dir="2700000" algn="tl" rotWithShape="0">
                    <a:schemeClr val="dk1">
                      <a:alpha val="40000"/>
                    </a:schemeClr>
                  </a:outerShdw>
                </a:effectLst>
                <a:latin typeface="+mj-lt"/>
              </a:rPr>
              <a:t>boss shoots the </a:t>
            </a:r>
            <a:r>
              <a:rPr lang="en-US" sz="3200" i="1" dirty="0" smtClean="0">
                <a:ln w="0"/>
                <a:effectLst>
                  <a:outerShdw blurRad="38100" dist="19050" dir="2700000" algn="tl" rotWithShape="0">
                    <a:schemeClr val="dk1">
                      <a:alpha val="40000"/>
                    </a:schemeClr>
                  </a:outerShdw>
                </a:effectLst>
                <a:latin typeface="+mj-lt"/>
              </a:rPr>
              <a:t>messenger (</a:t>
            </a:r>
            <a:r>
              <a:rPr lang="en-US" sz="3200" i="1" dirty="0">
                <a:ln w="0"/>
                <a:effectLst>
                  <a:outerShdw blurRad="38100" dist="19050" dir="2700000" algn="tl" rotWithShape="0">
                    <a:schemeClr val="dk1">
                      <a:alpha val="40000"/>
                    </a:schemeClr>
                  </a:outerShdw>
                </a:effectLst>
                <a:latin typeface="+mj-lt"/>
              </a:rPr>
              <a:t>blaming the bearer of bad </a:t>
            </a:r>
            <a:r>
              <a:rPr lang="en-US" sz="3200" i="1" dirty="0" smtClean="0">
                <a:ln w="0"/>
                <a:effectLst>
                  <a:outerShdw blurRad="38100" dist="19050" dir="2700000" algn="tl" rotWithShape="0">
                    <a:schemeClr val="dk1">
                      <a:alpha val="40000"/>
                    </a:schemeClr>
                  </a:outerShdw>
                </a:effectLst>
                <a:latin typeface="+mj-lt"/>
              </a:rPr>
              <a:t>news) </a:t>
            </a:r>
            <a:r>
              <a:rPr lang="en-US" sz="3200" i="1" dirty="0">
                <a:ln w="0"/>
                <a:effectLst>
                  <a:outerShdw blurRad="38100" dist="19050" dir="2700000" algn="tl" rotWithShape="0">
                    <a:schemeClr val="dk1">
                      <a:alpha val="40000"/>
                    </a:schemeClr>
                  </a:outerShdw>
                </a:effectLst>
                <a:latin typeface="+mj-lt"/>
              </a:rPr>
              <a:t>and the problem you point out becomes your problem</a:t>
            </a:r>
          </a:p>
          <a:p>
            <a:pPr fontAlgn="auto">
              <a:lnSpc>
                <a:spcPct val="150000"/>
              </a:lnSpc>
              <a:buFont typeface="Arial"/>
              <a:buChar char="•"/>
              <a:defRPr/>
            </a:pPr>
            <a:endParaRPr lang="en-US" sz="3200" i="1" dirty="0">
              <a:ln w="0"/>
              <a:effectLst>
                <a:outerShdw blurRad="38100" dist="19050" dir="2700000" algn="tl" rotWithShape="0">
                  <a:schemeClr val="dk1">
                    <a:alpha val="40000"/>
                  </a:schemeClr>
                </a:outerShdw>
              </a:effectLst>
              <a:latin typeface="+mj-lt"/>
            </a:endParaRPr>
          </a:p>
        </p:txBody>
      </p:sp>
    </p:spTree>
    <p:extLst>
      <p:ext uri="{BB962C8B-B14F-4D97-AF65-F5344CB8AC3E}">
        <p14:creationId xmlns:p14="http://schemas.microsoft.com/office/powerpoint/2010/main" val="369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ssolve">
                                      <p:cBhvr>
                                        <p:cTn id="11" dur="500"/>
                                        <p:tgtEl>
                                          <p:spTgt spid="3">
                                            <p:txEl>
                                              <p:pRg st="1" end="1"/>
                                            </p:txEl>
                                          </p:spTgt>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ssolve">
                                      <p:cBhvr>
                                        <p:cTn id="19" dur="500"/>
                                        <p:tgtEl>
                                          <p:spTgt spid="3">
                                            <p:txEl>
                                              <p:pRg st="3" end="3"/>
                                            </p:txEl>
                                          </p:spTgt>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ssolv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3" y="478271"/>
            <a:ext cx="10018712" cy="976456"/>
          </a:xfrm>
        </p:spPr>
        <p:txBody>
          <a:bodyPr rtlCol="0">
            <a:normAutofit/>
          </a:bodyPr>
          <a:lstStyle/>
          <a:p>
            <a:pPr fontAlgn="auto">
              <a:spcAft>
                <a:spcPts val="0"/>
              </a:spcAft>
              <a:defRPr/>
            </a:pPr>
            <a:r>
              <a:rPr lang="en-US" b="1" dirty="0">
                <a:effectLst>
                  <a:outerShdw blurRad="50800" dist="38100" dir="18900000" algn="bl" rotWithShape="0">
                    <a:prstClr val="black">
                      <a:alpha val="40000"/>
                    </a:prstClr>
                  </a:outerShdw>
                </a:effectLst>
              </a:rPr>
              <a:t>What is lie?</a:t>
            </a:r>
          </a:p>
        </p:txBody>
      </p:sp>
      <p:sp>
        <p:nvSpPr>
          <p:cNvPr id="10242" name="Content Placeholder 2"/>
          <p:cNvSpPr>
            <a:spLocks noGrp="1"/>
          </p:cNvSpPr>
          <p:nvPr>
            <p:ph idx="1"/>
          </p:nvPr>
        </p:nvSpPr>
        <p:spPr>
          <a:xfrm>
            <a:off x="1484313" y="3744913"/>
            <a:ext cx="10018712" cy="1804987"/>
          </a:xfrm>
        </p:spPr>
        <p:txBody>
          <a:bodyPr/>
          <a:lstStyle/>
          <a:p>
            <a:pPr algn="just">
              <a:buClr>
                <a:srgbClr val="C59B00"/>
              </a:buClr>
            </a:pPr>
            <a:r>
              <a:rPr lang="en-US" altLang="en-US" dirty="0"/>
              <a:t>In the workplace people fib, flatter, fabricate, prevaricate, and equivocate. They take liberties with, embellish, bend, and stretch the truth. They boast, conceal, falsify, omit, spread gossip, misinform, or cover up embarrassing (perhaps even unethical) acts.</a:t>
            </a:r>
          </a:p>
        </p:txBody>
      </p:sp>
      <p:pic>
        <p:nvPicPr>
          <p:cNvPr id="1024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21731" y="1669472"/>
            <a:ext cx="8143875" cy="1860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243"/>
                                        </p:tgtEl>
                                        <p:attrNameLst>
                                          <p:attrName>style.visibility</p:attrName>
                                        </p:attrNameLst>
                                      </p:cBhvr>
                                      <p:to>
                                        <p:strVal val="visible"/>
                                      </p:to>
                                    </p:set>
                                    <p:anim calcmode="lin" valueType="num">
                                      <p:cBhvr>
                                        <p:cTn id="7" dur="500" fill="hold"/>
                                        <p:tgtEl>
                                          <p:spTgt spid="10243"/>
                                        </p:tgtEl>
                                        <p:attrNameLst>
                                          <p:attrName>ppt_w</p:attrName>
                                        </p:attrNameLst>
                                      </p:cBhvr>
                                      <p:tavLst>
                                        <p:tav tm="0">
                                          <p:val>
                                            <p:fltVal val="0"/>
                                          </p:val>
                                        </p:tav>
                                        <p:tav tm="100000">
                                          <p:val>
                                            <p:strVal val="#ppt_w"/>
                                          </p:val>
                                        </p:tav>
                                      </p:tavLst>
                                    </p:anim>
                                    <p:anim calcmode="lin" valueType="num">
                                      <p:cBhvr>
                                        <p:cTn id="8" dur="500" fill="hold"/>
                                        <p:tgtEl>
                                          <p:spTgt spid="10243"/>
                                        </p:tgtEl>
                                        <p:attrNameLst>
                                          <p:attrName>ppt_h</p:attrName>
                                        </p:attrNameLst>
                                      </p:cBhvr>
                                      <p:tavLst>
                                        <p:tav tm="0">
                                          <p:val>
                                            <p:fltVal val="0"/>
                                          </p:val>
                                        </p:tav>
                                        <p:tav tm="100000">
                                          <p:val>
                                            <p:strVal val="#ppt_h"/>
                                          </p:val>
                                        </p:tav>
                                      </p:tavLst>
                                    </p:anim>
                                    <p:animEffect transition="in" filter="fade">
                                      <p:cBhvr>
                                        <p:cTn id="9" dur="500"/>
                                        <p:tgtEl>
                                          <p:spTgt spid="10243"/>
                                        </p:tgtEl>
                                      </p:cBhvr>
                                    </p:animEffect>
                                  </p:childTnLst>
                                </p:cTn>
                              </p:par>
                            </p:childTnLst>
                          </p:cTn>
                        </p:par>
                        <p:par>
                          <p:cTn id="10" fill="hold">
                            <p:stCondLst>
                              <p:cond delay="500"/>
                            </p:stCondLst>
                            <p:childTnLst>
                              <p:par>
                                <p:cTn id="11" presetID="5" presetClass="entr" presetSubtype="5" fill="hold" grpId="0" nodeType="afterEffect">
                                  <p:stCondLst>
                                    <p:cond delay="0"/>
                                  </p:stCondLst>
                                  <p:childTnLst>
                                    <p:set>
                                      <p:cBhvr>
                                        <p:cTn id="12" dur="1" fill="hold">
                                          <p:stCondLst>
                                            <p:cond delay="0"/>
                                          </p:stCondLst>
                                        </p:cTn>
                                        <p:tgtEl>
                                          <p:spTgt spid="10242">
                                            <p:txEl>
                                              <p:pRg st="0" end="0"/>
                                            </p:txEl>
                                          </p:spTgt>
                                        </p:tgtEl>
                                        <p:attrNameLst>
                                          <p:attrName>style.visibility</p:attrName>
                                        </p:attrNameLst>
                                      </p:cBhvr>
                                      <p:to>
                                        <p:strVal val="visible"/>
                                      </p:to>
                                    </p:set>
                                    <p:animEffect transition="in" filter="checkerboard(down)">
                                      <p:cBhvr>
                                        <p:cTn id="13" dur="500"/>
                                        <p:tgtEl>
                                          <p:spTgt spid="102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1881188" y="245485"/>
            <a:ext cx="10018712" cy="482889"/>
          </a:xfrm>
        </p:spPr>
        <p:txBody>
          <a:bodyPr/>
          <a:lstStyle/>
          <a:p>
            <a:r>
              <a:rPr lang="en-US" altLang="en-US" b="1" i="1" dirty="0">
                <a:ln>
                  <a:noFill/>
                </a:ln>
              </a:rPr>
              <a:t>If you are the boss, people lie to you </a:t>
            </a:r>
            <a:r>
              <a:rPr lang="en-US" altLang="en-US" b="1" i="1">
                <a:ln>
                  <a:noFill/>
                </a:ln>
              </a:rPr>
              <a:t>unless </a:t>
            </a:r>
            <a:r>
              <a:rPr lang="en-US" altLang="en-US" b="1" i="1" smtClean="0">
                <a:ln>
                  <a:noFill/>
                </a:ln>
              </a:rPr>
              <a:t>…</a:t>
            </a:r>
            <a:endParaRPr lang="en-US" altLang="en-US" b="1" i="1" dirty="0">
              <a:ln>
                <a:noFill/>
              </a:ln>
            </a:endParaRPr>
          </a:p>
        </p:txBody>
      </p:sp>
      <p:sp>
        <p:nvSpPr>
          <p:cNvPr id="3" name="Content Placeholder 2"/>
          <p:cNvSpPr>
            <a:spLocks noGrp="1"/>
          </p:cNvSpPr>
          <p:nvPr>
            <p:ph idx="1"/>
          </p:nvPr>
        </p:nvSpPr>
        <p:spPr>
          <a:xfrm>
            <a:off x="1881188" y="880774"/>
            <a:ext cx="10018712" cy="3469553"/>
          </a:xfrm>
          <a:noFill/>
          <a:ln>
            <a:noFill/>
          </a:ln>
        </p:spPr>
        <p:style>
          <a:lnRef idx="2">
            <a:schemeClr val="dk1"/>
          </a:lnRef>
          <a:fillRef idx="1">
            <a:schemeClr val="lt1"/>
          </a:fillRef>
          <a:effectRef idx="0">
            <a:schemeClr val="dk1"/>
          </a:effectRef>
          <a:fontRef idx="minor">
            <a:schemeClr val="dk1"/>
          </a:fontRef>
        </p:style>
        <p:txBody>
          <a:bodyPr rtlCol="0">
            <a:normAutofit fontScale="92500" lnSpcReduction="20000"/>
          </a:bodyPr>
          <a:lstStyle/>
          <a:p>
            <a:pPr marL="457200" indent="-457200" fontAlgn="auto">
              <a:lnSpc>
                <a:spcPct val="150000"/>
              </a:lnSpc>
              <a:buClr>
                <a:srgbClr val="C00000"/>
              </a:buClr>
              <a:buSzPct val="100000"/>
              <a:buFont typeface="+mj-lt"/>
              <a:buAutoNum type="arabicParenR"/>
              <a:defRPr/>
            </a:pPr>
            <a:r>
              <a:rPr lang="en-US" sz="2800" i="1" dirty="0" smtClean="0">
                <a:ln w="0"/>
                <a:solidFill>
                  <a:schemeClr val="tx1"/>
                </a:solidFill>
                <a:effectLst>
                  <a:outerShdw blurRad="38100" dist="19050" dir="2700000" algn="tl" rotWithShape="0">
                    <a:schemeClr val="dk1">
                      <a:alpha val="40000"/>
                    </a:schemeClr>
                  </a:outerShdw>
                </a:effectLst>
                <a:latin typeface="+mj-lt"/>
              </a:rPr>
              <a:t>You honor those who disagree with you</a:t>
            </a:r>
          </a:p>
          <a:p>
            <a:pPr marL="457200" indent="-457200" fontAlgn="auto">
              <a:lnSpc>
                <a:spcPct val="150000"/>
              </a:lnSpc>
              <a:buClr>
                <a:srgbClr val="C00000"/>
              </a:buClr>
              <a:buSzPct val="100000"/>
              <a:buFont typeface="+mj-lt"/>
              <a:buAutoNum type="arabicParenR"/>
              <a:defRPr/>
            </a:pPr>
            <a:r>
              <a:rPr lang="en-US" sz="2800" i="1" dirty="0">
                <a:ln w="0"/>
                <a:solidFill>
                  <a:schemeClr val="tx1"/>
                </a:solidFill>
                <a:effectLst>
                  <a:outerShdw blurRad="38100" dist="19050" dir="2700000" algn="tl" rotWithShape="0">
                    <a:schemeClr val="dk1">
                      <a:alpha val="40000"/>
                    </a:schemeClr>
                  </a:outerShdw>
                </a:effectLst>
                <a:latin typeface="+mj-lt"/>
              </a:rPr>
              <a:t> </a:t>
            </a:r>
            <a:r>
              <a:rPr lang="en-US" sz="2800" i="1" dirty="0" smtClean="0">
                <a:ln w="0"/>
                <a:solidFill>
                  <a:schemeClr val="tx1"/>
                </a:solidFill>
                <a:effectLst>
                  <a:outerShdw blurRad="38100" dist="19050" dir="2700000" algn="tl" rotWithShape="0">
                    <a:schemeClr val="dk1">
                      <a:alpha val="40000"/>
                    </a:schemeClr>
                  </a:outerShdw>
                </a:effectLst>
                <a:latin typeface="+mj-lt"/>
              </a:rPr>
              <a:t>You </a:t>
            </a:r>
            <a:r>
              <a:rPr lang="en-US" sz="2800" i="1" dirty="0">
                <a:ln w="0"/>
                <a:solidFill>
                  <a:schemeClr val="tx1"/>
                </a:solidFill>
                <a:effectLst>
                  <a:outerShdw blurRad="38100" dist="19050" dir="2700000" algn="tl" rotWithShape="0">
                    <a:schemeClr val="dk1">
                      <a:alpha val="40000"/>
                    </a:schemeClr>
                  </a:outerShdw>
                </a:effectLst>
                <a:latin typeface="+mj-lt"/>
              </a:rPr>
              <a:t>give opportunities to those who think </a:t>
            </a:r>
            <a:r>
              <a:rPr lang="en-US" sz="2800" i="1" dirty="0" smtClean="0">
                <a:ln w="0"/>
                <a:solidFill>
                  <a:schemeClr val="tx1"/>
                </a:solidFill>
                <a:effectLst>
                  <a:outerShdw blurRad="38100" dist="19050" dir="2700000" algn="tl" rotWithShape="0">
                    <a:schemeClr val="dk1">
                      <a:alpha val="40000"/>
                    </a:schemeClr>
                  </a:outerShdw>
                </a:effectLst>
                <a:latin typeface="+mj-lt"/>
              </a:rPr>
              <a:t>otherwise</a:t>
            </a:r>
          </a:p>
          <a:p>
            <a:pPr marL="457200" indent="-457200" fontAlgn="auto">
              <a:lnSpc>
                <a:spcPct val="150000"/>
              </a:lnSpc>
              <a:buClr>
                <a:srgbClr val="C00000"/>
              </a:buClr>
              <a:buSzPct val="100000"/>
              <a:buFont typeface="+mj-lt"/>
              <a:buAutoNum type="arabicParenR"/>
              <a:defRPr/>
            </a:pPr>
            <a:r>
              <a:rPr lang="en-US" sz="2800" i="1" dirty="0" smtClean="0">
                <a:ln w="0"/>
                <a:solidFill>
                  <a:schemeClr val="tx1"/>
                </a:solidFill>
                <a:effectLst>
                  <a:outerShdw blurRad="38100" dist="19050" dir="2700000" algn="tl" rotWithShape="0">
                    <a:schemeClr val="dk1">
                      <a:alpha val="40000"/>
                    </a:schemeClr>
                  </a:outerShdw>
                </a:effectLst>
                <a:latin typeface="+mj-lt"/>
              </a:rPr>
              <a:t>You </a:t>
            </a:r>
            <a:r>
              <a:rPr lang="en-US" sz="2800" i="1" dirty="0">
                <a:ln w="0"/>
                <a:solidFill>
                  <a:schemeClr val="tx1"/>
                </a:solidFill>
                <a:effectLst>
                  <a:outerShdw blurRad="38100" dist="19050" dir="2700000" algn="tl" rotWithShape="0">
                    <a:schemeClr val="dk1">
                      <a:alpha val="40000"/>
                    </a:schemeClr>
                  </a:outerShdw>
                </a:effectLst>
                <a:latin typeface="+mj-lt"/>
              </a:rPr>
              <a:t>stop hanging with brown </a:t>
            </a:r>
            <a:r>
              <a:rPr lang="en-US" sz="2800" i="1" dirty="0" err="1" smtClean="0">
                <a:ln w="0"/>
                <a:solidFill>
                  <a:schemeClr val="tx1"/>
                </a:solidFill>
                <a:effectLst>
                  <a:outerShdw blurRad="38100" dist="19050" dir="2700000" algn="tl" rotWithShape="0">
                    <a:schemeClr val="dk1">
                      <a:alpha val="40000"/>
                    </a:schemeClr>
                  </a:outerShdw>
                </a:effectLst>
                <a:latin typeface="+mj-lt"/>
              </a:rPr>
              <a:t>nosers</a:t>
            </a:r>
            <a:r>
              <a:rPr lang="en-US" sz="2800" i="1" dirty="0" smtClean="0">
                <a:ln w="0"/>
                <a:solidFill>
                  <a:schemeClr val="tx1"/>
                </a:solidFill>
                <a:effectLst>
                  <a:outerShdw blurRad="38100" dist="19050" dir="2700000" algn="tl" rotWithShape="0">
                    <a:schemeClr val="dk1">
                      <a:alpha val="40000"/>
                    </a:schemeClr>
                  </a:outerShdw>
                </a:effectLst>
                <a:latin typeface="+mj-lt"/>
              </a:rPr>
              <a:t> (Sycophants) </a:t>
            </a:r>
            <a:endParaRPr lang="en-US" sz="2800" i="1" dirty="0">
              <a:ln w="0"/>
              <a:solidFill>
                <a:schemeClr val="tx1"/>
              </a:solidFill>
              <a:effectLst>
                <a:outerShdw blurRad="38100" dist="19050" dir="2700000" algn="tl" rotWithShape="0">
                  <a:schemeClr val="dk1">
                    <a:alpha val="40000"/>
                  </a:schemeClr>
                </a:outerShdw>
              </a:effectLst>
              <a:latin typeface="+mj-lt"/>
            </a:endParaRPr>
          </a:p>
          <a:p>
            <a:pPr marL="457200" indent="-457200" fontAlgn="auto">
              <a:lnSpc>
                <a:spcPct val="150000"/>
              </a:lnSpc>
              <a:buClr>
                <a:srgbClr val="C00000"/>
              </a:buClr>
              <a:buSzPct val="100000"/>
              <a:buFont typeface="+mj-lt"/>
              <a:buAutoNum type="arabicParenR"/>
              <a:defRPr/>
            </a:pPr>
            <a:r>
              <a:rPr lang="en-US" sz="2800" i="1" dirty="0" smtClean="0">
                <a:ln w="0"/>
                <a:solidFill>
                  <a:schemeClr val="tx1"/>
                </a:solidFill>
                <a:effectLst>
                  <a:outerShdw blurRad="38100" dist="19050" dir="2700000" algn="tl" rotWithShape="0">
                    <a:schemeClr val="dk1">
                      <a:alpha val="40000"/>
                    </a:schemeClr>
                  </a:outerShdw>
                </a:effectLst>
                <a:latin typeface="+mj-lt"/>
              </a:rPr>
              <a:t>You </a:t>
            </a:r>
            <a:r>
              <a:rPr lang="en-US" sz="2800" i="1" dirty="0">
                <a:ln w="0"/>
                <a:solidFill>
                  <a:schemeClr val="tx1"/>
                </a:solidFill>
                <a:effectLst>
                  <a:outerShdw blurRad="38100" dist="19050" dir="2700000" algn="tl" rotWithShape="0">
                    <a:schemeClr val="dk1">
                      <a:alpha val="40000"/>
                    </a:schemeClr>
                  </a:outerShdw>
                </a:effectLst>
                <a:latin typeface="+mj-lt"/>
              </a:rPr>
              <a:t>keep asking questions that get to the bottom </a:t>
            </a:r>
            <a:r>
              <a:rPr lang="en-US" sz="2800" i="1" dirty="0" smtClean="0">
                <a:ln w="0"/>
                <a:solidFill>
                  <a:schemeClr val="tx1"/>
                </a:solidFill>
                <a:effectLst>
                  <a:outerShdw blurRad="38100" dist="19050" dir="2700000" algn="tl" rotWithShape="0">
                    <a:schemeClr val="dk1">
                      <a:alpha val="40000"/>
                    </a:schemeClr>
                  </a:outerShdw>
                </a:effectLst>
                <a:latin typeface="+mj-lt"/>
              </a:rPr>
              <a:t>issues</a:t>
            </a:r>
          </a:p>
          <a:p>
            <a:pPr marL="457200" indent="-457200" fontAlgn="auto">
              <a:lnSpc>
                <a:spcPct val="150000"/>
              </a:lnSpc>
              <a:buClr>
                <a:srgbClr val="C00000"/>
              </a:buClr>
              <a:buSzPct val="100000"/>
              <a:buFont typeface="+mj-lt"/>
              <a:buAutoNum type="arabicParenR"/>
              <a:defRPr/>
            </a:pPr>
            <a:r>
              <a:rPr lang="en-US" sz="2800" i="1" dirty="0" smtClean="0">
                <a:ln w="0"/>
                <a:solidFill>
                  <a:schemeClr val="tx1"/>
                </a:solidFill>
                <a:effectLst>
                  <a:outerShdw blurRad="38100" dist="19050" dir="2700000" algn="tl" rotWithShape="0">
                    <a:schemeClr val="dk1">
                      <a:alpha val="40000"/>
                    </a:schemeClr>
                  </a:outerShdw>
                </a:effectLst>
                <a:latin typeface="+mj-lt"/>
              </a:rPr>
              <a:t>You point out inconsistencies that seem like lies</a:t>
            </a:r>
          </a:p>
        </p:txBody>
      </p:sp>
      <p:sp>
        <p:nvSpPr>
          <p:cNvPr id="4" name="Rectangle 3"/>
          <p:cNvSpPr/>
          <p:nvPr/>
        </p:nvSpPr>
        <p:spPr>
          <a:xfrm>
            <a:off x="1881188" y="4502727"/>
            <a:ext cx="10018713" cy="2062103"/>
          </a:xfrm>
          <a:prstGeom prst="rect">
            <a:avLst/>
          </a:prstGeom>
          <a:noFill/>
          <a:ln>
            <a:noFill/>
          </a:ln>
          <a:effectLst/>
        </p:spPr>
        <p:style>
          <a:lnRef idx="1">
            <a:schemeClr val="dk1"/>
          </a:lnRef>
          <a:fillRef idx="3">
            <a:schemeClr val="dk1"/>
          </a:fillRef>
          <a:effectRef idx="2">
            <a:schemeClr val="dk1"/>
          </a:effectRef>
          <a:fontRef idx="minor">
            <a:schemeClr val="lt1"/>
          </a:fontRef>
        </p:style>
        <p:txBody>
          <a:bodyPr>
            <a:spAutoFit/>
          </a:bodyPr>
          <a:lstStyle/>
          <a:p>
            <a:pPr algn="ctr" eaLnBrk="1" fontAlgn="auto" hangingPunct="1">
              <a:spcBef>
                <a:spcPts val="0"/>
              </a:spcBef>
              <a:spcAft>
                <a:spcPts val="0"/>
              </a:spcAft>
              <a:defRPr/>
            </a:pPr>
            <a:r>
              <a:rPr lang="en-US" sz="3200" b="1" dirty="0">
                <a:ln w="0"/>
                <a:solidFill>
                  <a:srgbClr val="C00000"/>
                </a:solidFill>
                <a:effectLst>
                  <a:outerShdw blurRad="38100" dist="19050" dir="2700000" algn="tl" rotWithShape="0">
                    <a:schemeClr val="dk1">
                      <a:alpha val="40000"/>
                    </a:schemeClr>
                  </a:outerShdw>
                </a:effectLst>
                <a:latin typeface="+mj-lt"/>
              </a:rPr>
              <a:t>People tell the boss what the boss wants to hear. If you don’t aggressively address this tendency, many will lie to you. It isn’t necessarily malicious. It’s more </a:t>
            </a:r>
            <a:r>
              <a:rPr lang="en-US" sz="3200" b="1" dirty="0" smtClean="0">
                <a:ln w="0"/>
                <a:solidFill>
                  <a:srgbClr val="C00000"/>
                </a:solidFill>
                <a:effectLst>
                  <a:outerShdw blurRad="38100" dist="19050" dir="2700000" algn="tl" rotWithShape="0">
                    <a:schemeClr val="dk1">
                      <a:alpha val="40000"/>
                    </a:schemeClr>
                  </a:outerShdw>
                </a:effectLst>
                <a:latin typeface="+mj-lt"/>
              </a:rPr>
              <a:t>likely</a:t>
            </a:r>
          </a:p>
          <a:p>
            <a:pPr algn="ctr" eaLnBrk="1" fontAlgn="auto" hangingPunct="1">
              <a:spcBef>
                <a:spcPts val="0"/>
              </a:spcBef>
              <a:spcAft>
                <a:spcPts val="0"/>
              </a:spcAft>
              <a:defRPr/>
            </a:pPr>
            <a:r>
              <a:rPr lang="en-US" sz="3200" b="1" i="1" dirty="0" smtClean="0">
                <a:ln w="0"/>
                <a:solidFill>
                  <a:srgbClr val="C00000"/>
                </a:solidFill>
                <a:effectLst>
                  <a:outerShdw blurRad="38100" dist="19050" dir="2700000" algn="tl" rotWithShape="0">
                    <a:schemeClr val="dk1">
                      <a:alpha val="40000"/>
                    </a:schemeClr>
                  </a:outerShdw>
                </a:effectLst>
                <a:latin typeface="+mj-lt"/>
              </a:rPr>
              <a:t>SELF-SERVING.</a:t>
            </a:r>
            <a:endParaRPr lang="en-US" sz="3200" b="1" i="1" dirty="0">
              <a:ln w="0"/>
              <a:solidFill>
                <a:srgbClr val="C00000"/>
              </a:solidFill>
              <a:effectLst>
                <a:outerShdw blurRad="38100" dist="19050" dir="2700000" algn="tl" rotWithShape="0">
                  <a:schemeClr val="dk1">
                    <a:alpha val="40000"/>
                  </a:schemeClr>
                </a:outerShdw>
              </a:effectLst>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 presetClass="entr" presetSubtype="2" fill="hold" grpId="0" nodeType="after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1+#ppt_w/2"/>
                                          </p:val>
                                        </p:tav>
                                        <p:tav tm="100000">
                                          <p:val>
                                            <p:strVal val="#ppt_x"/>
                                          </p:val>
                                        </p:tav>
                                      </p:tavLst>
                                    </p:anim>
                                    <p:anim calcmode="lin" valueType="num">
                                      <p:cBhvr additive="base">
                                        <p:cTn id="37"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33000">
              <a:schemeClr val="accent1">
                <a:lumMod val="5000"/>
                <a:lumOff val="95000"/>
              </a:schemeClr>
            </a:gs>
            <a:gs pos="93000">
              <a:schemeClr val="accent1">
                <a:lumMod val="45000"/>
                <a:lumOff val="55000"/>
              </a:schemeClr>
            </a:gs>
            <a:gs pos="75000">
              <a:schemeClr val="accent1">
                <a:lumMod val="45000"/>
                <a:lumOff val="55000"/>
                <a:alpha val="87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6" descr="reprimand"/>
          <p:cNvPicPr>
            <a:picLocks noChangeAspect="1" noChangeArrowheads="1" noCrop="1"/>
          </p:cNvPicPr>
          <p:nvPr/>
        </p:nvPicPr>
        <p:blipFill>
          <a:blip r:embed="rId2">
            <a:duotone>
              <a:prstClr val="black"/>
              <a:srgbClr val="D9C3A5">
                <a:tint val="50000"/>
                <a:satMod val="180000"/>
              </a:srgbClr>
            </a:duotone>
            <a:extLst>
              <a:ext uri="{28A0092B-C50C-407E-A947-70E740481C1C}">
                <a14:useLocalDpi xmlns:a14="http://schemas.microsoft.com/office/drawing/2010/main" val="0"/>
              </a:ext>
            </a:extLst>
          </a:blip>
          <a:srcRect/>
          <a:stretch>
            <a:fillRect/>
          </a:stretch>
        </p:blipFill>
        <p:spPr bwMode="auto">
          <a:xfrm>
            <a:off x="9585631" y="182329"/>
            <a:ext cx="2606369" cy="2313709"/>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rot="20457809">
            <a:off x="3717378" y="903560"/>
            <a:ext cx="4616573" cy="1157962"/>
          </a:xfrm>
        </p:spPr>
        <p:txBody>
          <a:bodyPr rtlCol="0">
            <a:normAutofit/>
          </a:bodyPr>
          <a:lstStyle/>
          <a:p>
            <a:pPr fontAlgn="auto">
              <a:spcAft>
                <a:spcPts val="0"/>
              </a:spcAft>
              <a:defRPr/>
            </a:pPr>
            <a:r>
              <a:rPr lang="en-US" sz="6600" b="1" i="1" dirty="0">
                <a:ln w="0"/>
                <a:solidFill>
                  <a:schemeClr val="accent5">
                    <a:lumMod val="75000"/>
                  </a:schemeClr>
                </a:solidFill>
                <a:effectLst>
                  <a:outerShdw blurRad="38100" dist="19050" dir="2700000" algn="tl" rotWithShape="0">
                    <a:schemeClr val="dk1">
                      <a:alpha val="40000"/>
                    </a:schemeClr>
                  </a:outerShdw>
                </a:effectLst>
              </a:rPr>
              <a:t>Believe me !</a:t>
            </a:r>
            <a:endParaRPr lang="en-US" sz="6600" b="1" i="1" dirty="0">
              <a:solidFill>
                <a:schemeClr val="accent5">
                  <a:lumMod val="75000"/>
                </a:schemeClr>
              </a:solidFill>
              <a:effectLst>
                <a:outerShdw blurRad="50800" dist="38100" dir="18900000" algn="bl" rotWithShape="0">
                  <a:prstClr val="black">
                    <a:alpha val="40000"/>
                  </a:prstClr>
                </a:outerShdw>
              </a:effectLst>
            </a:endParaRPr>
          </a:p>
        </p:txBody>
      </p:sp>
      <p:sp>
        <p:nvSpPr>
          <p:cNvPr id="3" name="Content Placeholder 2"/>
          <p:cNvSpPr>
            <a:spLocks noGrp="1"/>
          </p:cNvSpPr>
          <p:nvPr>
            <p:ph idx="1"/>
          </p:nvPr>
        </p:nvSpPr>
        <p:spPr>
          <a:xfrm>
            <a:off x="1607129" y="2496038"/>
            <a:ext cx="10472160" cy="3475272"/>
          </a:xfrm>
        </p:spPr>
        <p:txBody>
          <a:bodyPr rtlCol="0">
            <a:noAutofit/>
          </a:bodyPr>
          <a:lstStyle/>
          <a:p>
            <a:pPr marL="0" indent="0" algn="ctr" fontAlgn="auto">
              <a:lnSpc>
                <a:spcPct val="150000"/>
              </a:lnSpc>
              <a:buFont typeface="Arial"/>
              <a:buNone/>
              <a:defRPr/>
            </a:pPr>
            <a:r>
              <a:rPr lang="en-US" sz="4000" b="1" i="1" dirty="0">
                <a:ln w="0"/>
                <a:effectLst>
                  <a:outerShdw blurRad="38100" dist="19050" dir="2700000" algn="tl" rotWithShape="0">
                    <a:schemeClr val="dk1">
                      <a:alpha val="40000"/>
                    </a:schemeClr>
                  </a:outerShdw>
                </a:effectLst>
                <a:latin typeface="+mj-lt"/>
              </a:rPr>
              <a:t>They lie because they’re under pressure to perform and </a:t>
            </a:r>
            <a:r>
              <a:rPr lang="en-US" sz="4000" b="1" i="1" dirty="0" smtClean="0">
                <a:ln w="0"/>
                <a:effectLst>
                  <a:outerShdw blurRad="38100" dist="19050" dir="2700000" algn="tl" rotWithShape="0">
                    <a:schemeClr val="dk1">
                      <a:alpha val="40000"/>
                    </a:schemeClr>
                  </a:outerShdw>
                </a:effectLst>
                <a:latin typeface="+mj-lt"/>
              </a:rPr>
              <a:t>because </a:t>
            </a:r>
            <a:r>
              <a:rPr lang="en-US" sz="4000" b="1" i="1" dirty="0">
                <a:ln w="0"/>
                <a:effectLst>
                  <a:outerShdw blurRad="38100" dist="19050" dir="2700000" algn="tl" rotWithShape="0">
                    <a:schemeClr val="dk1">
                      <a:alpha val="40000"/>
                    </a:schemeClr>
                  </a:outerShdw>
                </a:effectLst>
                <a:latin typeface="+mj-lt"/>
              </a:rPr>
              <a:t>“they lack the guts to tell the boss that what is being asked isn’t doable</a:t>
            </a:r>
            <a:r>
              <a:rPr lang="en-US" sz="4000" b="1" i="1" dirty="0" smtClean="0">
                <a:ln w="0"/>
                <a:effectLst>
                  <a:outerShdw blurRad="38100" dist="19050" dir="2700000" algn="tl" rotWithShape="0">
                    <a:schemeClr val="dk1">
                      <a:alpha val="40000"/>
                    </a:schemeClr>
                  </a:outerShdw>
                </a:effectLst>
                <a:latin typeface="+mj-lt"/>
              </a:rPr>
              <a:t>.”</a:t>
            </a:r>
            <a:endParaRPr lang="en-US" sz="4000" b="1" i="1" dirty="0">
              <a:ln w="0"/>
              <a:effectLst>
                <a:outerShdw blurRad="38100" dist="19050" dir="2700000" algn="tl" rotWithShape="0">
                  <a:schemeClr val="dk1">
                    <a:alpha val="40000"/>
                  </a:schemeClr>
                </a:outerShdw>
              </a:effectLst>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0" fill="hold"/>
                                        <p:tgtEl>
                                          <p:spTgt spid="2"/>
                                        </p:tgtEl>
                                        <p:attrNameLst>
                                          <p:attrName>ppt_w</p:attrName>
                                        </p:attrNameLst>
                                      </p:cBhvr>
                                      <p:tavLst>
                                        <p:tav tm="0">
                                          <p:val>
                                            <p:fltVal val="0"/>
                                          </p:val>
                                        </p:tav>
                                        <p:tav tm="100000">
                                          <p:val>
                                            <p:strVal val="#ppt_w"/>
                                          </p:val>
                                        </p:tav>
                                      </p:tavLst>
                                    </p:anim>
                                    <p:anim calcmode="lin" valueType="num">
                                      <p:cBhvr>
                                        <p:cTn id="8" dur="3000" fill="hold"/>
                                        <p:tgtEl>
                                          <p:spTgt spid="2"/>
                                        </p:tgtEl>
                                        <p:attrNameLst>
                                          <p:attrName>ppt_h</p:attrName>
                                        </p:attrNameLst>
                                      </p:cBhvr>
                                      <p:tavLst>
                                        <p:tav tm="0">
                                          <p:val>
                                            <p:fltVal val="0"/>
                                          </p:val>
                                        </p:tav>
                                        <p:tav tm="100000">
                                          <p:val>
                                            <p:strVal val="#ppt_h"/>
                                          </p:val>
                                        </p:tav>
                                      </p:tavLst>
                                    </p:anim>
                                  </p:childTnLst>
                                </p:cTn>
                              </p:par>
                              <p:par>
                                <p:cTn id="9" presetID="55" presetClass="entr" presetSubtype="0" fill="hold" grpId="0" nodeType="withEffect">
                                  <p:stCondLst>
                                    <p:cond delay="0"/>
                                  </p:stCondLst>
                                  <p:iterate type="lt">
                                    <p:tmPct val="10000"/>
                                  </p:iterate>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3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3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3000"/>
                                        <p:tgtEl>
                                          <p:spTgt spid="3">
                                            <p:txEl>
                                              <p:pRg st="0" end="0"/>
                                            </p:txEl>
                                          </p:spTgt>
                                        </p:tgtEl>
                                      </p:cBhvr>
                                    </p:animEffect>
                                  </p:childTnLst>
                                </p:cTn>
                              </p:par>
                              <p:par>
                                <p:cTn id="14" presetID="23" presetClass="entr" presetSubtype="16"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5000" fill="hold"/>
                                        <p:tgtEl>
                                          <p:spTgt spid="4"/>
                                        </p:tgtEl>
                                        <p:attrNameLst>
                                          <p:attrName>ppt_w</p:attrName>
                                        </p:attrNameLst>
                                      </p:cBhvr>
                                      <p:tavLst>
                                        <p:tav tm="0">
                                          <p:val>
                                            <p:fltVal val="0"/>
                                          </p:val>
                                        </p:tav>
                                        <p:tav tm="100000">
                                          <p:val>
                                            <p:strVal val="#ppt_w"/>
                                          </p:val>
                                        </p:tav>
                                      </p:tavLst>
                                    </p:anim>
                                    <p:anim calcmode="lin" valueType="num">
                                      <p:cBhvr>
                                        <p:cTn id="17" dur="150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3" y="413905"/>
            <a:ext cx="10018712" cy="957695"/>
          </a:xfrm>
        </p:spPr>
        <p:txBody>
          <a:bodyPr rtlCol="0">
            <a:normAutofit/>
          </a:bodyPr>
          <a:lstStyle/>
          <a:p>
            <a:pPr fontAlgn="auto">
              <a:spcAft>
                <a:spcPts val="0"/>
              </a:spcAft>
              <a:defRPr/>
            </a:pPr>
            <a:r>
              <a:rPr lang="en-US" altLang="en-US" sz="3600" b="1" dirty="0" smtClean="0">
                <a:effectLst>
                  <a:outerShdw blurRad="50800" dist="38100" dir="18900000" algn="bl" rotWithShape="0">
                    <a:prstClr val="black">
                      <a:alpha val="40000"/>
                    </a:prstClr>
                  </a:outerShdw>
                </a:effectLst>
              </a:rPr>
              <a:t>Top </a:t>
            </a:r>
            <a:r>
              <a:rPr lang="en-US" altLang="en-US" sz="3600" b="1" smtClean="0">
                <a:effectLst>
                  <a:outerShdw blurRad="50800" dist="38100" dir="18900000" algn="bl" rotWithShape="0">
                    <a:prstClr val="black">
                      <a:alpha val="40000"/>
                    </a:prstClr>
                  </a:outerShdw>
                </a:effectLst>
              </a:rPr>
              <a:t>Management Officers </a:t>
            </a:r>
            <a:r>
              <a:rPr lang="en-US" sz="3600" b="1" dirty="0" smtClean="0">
                <a:effectLst>
                  <a:outerShdw blurRad="50800" dist="38100" dir="18900000" algn="bl" rotWithShape="0">
                    <a:prstClr val="black">
                      <a:alpha val="40000"/>
                    </a:prstClr>
                  </a:outerShdw>
                </a:effectLst>
              </a:rPr>
              <a:t>’s </a:t>
            </a:r>
            <a:r>
              <a:rPr lang="en-US" sz="3600" b="1" dirty="0">
                <a:effectLst>
                  <a:outerShdw blurRad="50800" dist="38100" dir="18900000" algn="bl" rotWithShape="0">
                    <a:prstClr val="black">
                      <a:alpha val="40000"/>
                    </a:prstClr>
                  </a:outerShdw>
                </a:effectLst>
              </a:rPr>
              <a:t>Ethical Behaviors</a:t>
            </a:r>
          </a:p>
        </p:txBody>
      </p:sp>
      <p:sp>
        <p:nvSpPr>
          <p:cNvPr id="3" name="Content Placeholder 2"/>
          <p:cNvSpPr>
            <a:spLocks noGrp="1"/>
          </p:cNvSpPr>
          <p:nvPr>
            <p:ph idx="1"/>
          </p:nvPr>
        </p:nvSpPr>
        <p:spPr>
          <a:xfrm>
            <a:off x="1595150" y="1371600"/>
            <a:ext cx="10018712" cy="4171084"/>
          </a:xfrm>
        </p:spPr>
        <p:txBody>
          <a:bodyPr/>
          <a:lstStyle/>
          <a:p>
            <a:pPr>
              <a:buClr>
                <a:srgbClr val="C59B00"/>
              </a:buClr>
            </a:pPr>
            <a:r>
              <a:rPr lang="en-US" altLang="en-US" sz="2800" i="1" dirty="0" smtClean="0">
                <a:latin typeface="+mj-lt"/>
              </a:rPr>
              <a:t>Top management officers </a:t>
            </a:r>
            <a:r>
              <a:rPr lang="en-US" altLang="en-US" sz="2800" i="1" dirty="0">
                <a:latin typeface="+mj-lt"/>
              </a:rPr>
              <a:t>are not likely to allow their "ethics" to be directly observed or measured (Linda, 1986).</a:t>
            </a:r>
          </a:p>
          <a:p>
            <a:pPr>
              <a:buClr>
                <a:srgbClr val="C59B00"/>
              </a:buClr>
            </a:pPr>
            <a:r>
              <a:rPr lang="en-US" altLang="en-US" sz="2800" i="1" dirty="0">
                <a:latin typeface="+mj-lt"/>
              </a:rPr>
              <a:t>Top management officers’ ethical behavior will be influenced significantly by the demands of authority (Linda, 1986).</a:t>
            </a:r>
          </a:p>
          <a:p>
            <a:pPr>
              <a:buClr>
                <a:srgbClr val="C59B00"/>
              </a:buClr>
            </a:pPr>
            <a:r>
              <a:rPr lang="en-US" altLang="en-US" sz="2800" i="1" dirty="0">
                <a:latin typeface="+mj-lt"/>
              </a:rPr>
              <a:t>Top management </a:t>
            </a:r>
            <a:r>
              <a:rPr lang="en-US" altLang="en-US" sz="2800" i="1" dirty="0" smtClean="0">
                <a:latin typeface="+mj-lt"/>
              </a:rPr>
              <a:t>officers' </a:t>
            </a:r>
            <a:r>
              <a:rPr lang="en-US" altLang="en-US" sz="2800" i="1" dirty="0">
                <a:latin typeface="+mj-lt"/>
              </a:rPr>
              <a:t>ethical behavior will be influenced negatively by external pressures of time, scarce resources, competition, or personal costs (Linda, </a:t>
            </a:r>
            <a:r>
              <a:rPr lang="en-US" altLang="en-US" sz="2800" i="1" dirty="0" smtClean="0">
                <a:latin typeface="+mj-lt"/>
              </a:rPr>
              <a:t>1986).</a:t>
            </a:r>
            <a:endParaRPr lang="en-US" altLang="en-US" sz="2800" i="1" dirty="0">
              <a:latin typeface="+mj-lt"/>
            </a:endParaRPr>
          </a:p>
        </p:txBody>
      </p:sp>
      <p:sp>
        <p:nvSpPr>
          <p:cNvPr id="9219" name="Rectangle 7"/>
          <p:cNvSpPr>
            <a:spLocks noChangeArrowheads="1"/>
          </p:cNvSpPr>
          <p:nvPr/>
        </p:nvSpPr>
        <p:spPr bwMode="auto">
          <a:xfrm>
            <a:off x="2857500" y="5667375"/>
            <a:ext cx="82153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457200" fontAlgn="base">
              <a:spcBef>
                <a:spcPct val="0"/>
              </a:spcBef>
              <a:spcAft>
                <a:spcPct val="0"/>
              </a:spcAft>
              <a:defRPr>
                <a:solidFill>
                  <a:schemeClr val="tx1"/>
                </a:solidFill>
                <a:latin typeface="Arial" charset="0"/>
              </a:defRPr>
            </a:lvl6pPr>
            <a:lvl7pPr marL="2971800" indent="-228600" defTabSz="457200" fontAlgn="base">
              <a:spcBef>
                <a:spcPct val="0"/>
              </a:spcBef>
              <a:spcAft>
                <a:spcPct val="0"/>
              </a:spcAft>
              <a:defRPr>
                <a:solidFill>
                  <a:schemeClr val="tx1"/>
                </a:solidFill>
                <a:latin typeface="Arial" charset="0"/>
              </a:defRPr>
            </a:lvl7pPr>
            <a:lvl8pPr marL="3429000" indent="-228600" defTabSz="457200" fontAlgn="base">
              <a:spcBef>
                <a:spcPct val="0"/>
              </a:spcBef>
              <a:spcAft>
                <a:spcPct val="0"/>
              </a:spcAft>
              <a:defRPr>
                <a:solidFill>
                  <a:schemeClr val="tx1"/>
                </a:solidFill>
                <a:latin typeface="Arial" charset="0"/>
              </a:defRPr>
            </a:lvl8pPr>
            <a:lvl9pPr marL="3886200" indent="-228600" defTabSz="457200" fontAlgn="base">
              <a:spcBef>
                <a:spcPct val="0"/>
              </a:spcBef>
              <a:spcAft>
                <a:spcPct val="0"/>
              </a:spcAft>
              <a:defRPr>
                <a:solidFill>
                  <a:schemeClr val="tx1"/>
                </a:solidFill>
                <a:latin typeface="Arial" charset="0"/>
              </a:defRPr>
            </a:lvl9pPr>
          </a:lstStyle>
          <a:p>
            <a:pPr eaLnBrk="1" hangingPunct="1"/>
            <a:r>
              <a:rPr lang="en-US" altLang="en-US" sz="2000">
                <a:latin typeface="Times New Roman" charset="0"/>
                <a:ea typeface="Times New Roman" charset="0"/>
                <a:cs typeface="Calibri" charset="0"/>
              </a:rPr>
              <a:t>Linda, K., Trevino. (1986). Ethical Decision Making in Organizations: A Person-Situation Interactionist Model. </a:t>
            </a:r>
            <a:r>
              <a:rPr lang="en-US" altLang="en-US" sz="2000" i="1">
                <a:latin typeface="Times New Roman" charset="0"/>
                <a:ea typeface="Times New Roman" charset="0"/>
                <a:cs typeface="Calibri" charset="0"/>
              </a:rPr>
              <a:t>Academy of Management Review., 11</a:t>
            </a:r>
            <a:r>
              <a:rPr lang="en-US" altLang="en-US" sz="2000">
                <a:latin typeface="Times New Roman" charset="0"/>
                <a:ea typeface="Times New Roman" charset="0"/>
                <a:cs typeface="Calibri" charset="0"/>
              </a:rPr>
              <a:t>(3 ), 601-617. </a:t>
            </a:r>
            <a:endParaRPr lang="en-US" altLang="en-US" sz="1600">
              <a:latin typeface="Calibri" charset="0"/>
              <a:ea typeface="Times New Roman" charset="0"/>
              <a:cs typeface="Calibri"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203575" y="74613"/>
            <a:ext cx="5781675" cy="1762125"/>
          </a:xfrm>
        </p:spPr>
      </p:pic>
      <p:pic>
        <p:nvPicPr>
          <p:cNvPr id="12290"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22600" y="3022600"/>
            <a:ext cx="61436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60700" y="1911350"/>
            <a:ext cx="613410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22600" y="3978275"/>
            <a:ext cx="617220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420938" y="5089525"/>
            <a:ext cx="7172325"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strips(upRight)">
                                      <p:cBhvr>
                                        <p:cTn id="7" dur="500"/>
                                        <p:tgtEl>
                                          <p:spTgt spid="12291"/>
                                        </p:tgtEl>
                                      </p:cBhvr>
                                    </p:animEffect>
                                  </p:childTnLst>
                                </p:cTn>
                              </p:par>
                            </p:childTnLst>
                          </p:cTn>
                        </p:par>
                        <p:par>
                          <p:cTn id="8" fill="hold">
                            <p:stCondLst>
                              <p:cond delay="500"/>
                            </p:stCondLst>
                            <p:childTnLst>
                              <p:par>
                                <p:cTn id="9" presetID="18" presetClass="entr" presetSubtype="3" fill="hold" nodeType="afterEffect">
                                  <p:stCondLst>
                                    <p:cond delay="0"/>
                                  </p:stCondLst>
                                  <p:childTnLst>
                                    <p:set>
                                      <p:cBhvr>
                                        <p:cTn id="10" dur="1" fill="hold">
                                          <p:stCondLst>
                                            <p:cond delay="0"/>
                                          </p:stCondLst>
                                        </p:cTn>
                                        <p:tgtEl>
                                          <p:spTgt spid="12290"/>
                                        </p:tgtEl>
                                        <p:attrNameLst>
                                          <p:attrName>style.visibility</p:attrName>
                                        </p:attrNameLst>
                                      </p:cBhvr>
                                      <p:to>
                                        <p:strVal val="visible"/>
                                      </p:to>
                                    </p:set>
                                    <p:animEffect transition="in" filter="strips(upRight)">
                                      <p:cBhvr>
                                        <p:cTn id="11" dur="500"/>
                                        <p:tgtEl>
                                          <p:spTgt spid="12290"/>
                                        </p:tgtEl>
                                      </p:cBhvr>
                                    </p:animEffect>
                                  </p:childTnLst>
                                </p:cTn>
                              </p:par>
                            </p:childTnLst>
                          </p:cTn>
                        </p:par>
                        <p:par>
                          <p:cTn id="12" fill="hold">
                            <p:stCondLst>
                              <p:cond delay="1000"/>
                            </p:stCondLst>
                            <p:childTnLst>
                              <p:par>
                                <p:cTn id="13" presetID="18" presetClass="entr" presetSubtype="3" fill="hold" nodeType="afterEffect">
                                  <p:stCondLst>
                                    <p:cond delay="0"/>
                                  </p:stCondLst>
                                  <p:childTnLst>
                                    <p:set>
                                      <p:cBhvr>
                                        <p:cTn id="14" dur="1" fill="hold">
                                          <p:stCondLst>
                                            <p:cond delay="0"/>
                                          </p:stCondLst>
                                        </p:cTn>
                                        <p:tgtEl>
                                          <p:spTgt spid="12292"/>
                                        </p:tgtEl>
                                        <p:attrNameLst>
                                          <p:attrName>style.visibility</p:attrName>
                                        </p:attrNameLst>
                                      </p:cBhvr>
                                      <p:to>
                                        <p:strVal val="visible"/>
                                      </p:to>
                                    </p:set>
                                    <p:animEffect transition="in" filter="strips(upRight)">
                                      <p:cBhvr>
                                        <p:cTn id="15" dur="500"/>
                                        <p:tgtEl>
                                          <p:spTgt spid="12292"/>
                                        </p:tgtEl>
                                      </p:cBhvr>
                                    </p:animEffect>
                                  </p:childTnLst>
                                </p:cTn>
                              </p:par>
                            </p:childTnLst>
                          </p:cTn>
                        </p:par>
                        <p:par>
                          <p:cTn id="16" fill="hold">
                            <p:stCondLst>
                              <p:cond delay="1500"/>
                            </p:stCondLst>
                            <p:childTnLst>
                              <p:par>
                                <p:cTn id="17" presetID="18" presetClass="entr" presetSubtype="3" fill="hold" nodeType="afterEffect">
                                  <p:stCondLst>
                                    <p:cond delay="0"/>
                                  </p:stCondLst>
                                  <p:childTnLst>
                                    <p:set>
                                      <p:cBhvr>
                                        <p:cTn id="18" dur="1" fill="hold">
                                          <p:stCondLst>
                                            <p:cond delay="0"/>
                                          </p:stCondLst>
                                        </p:cTn>
                                        <p:tgtEl>
                                          <p:spTgt spid="12293"/>
                                        </p:tgtEl>
                                        <p:attrNameLst>
                                          <p:attrName>style.visibility</p:attrName>
                                        </p:attrNameLst>
                                      </p:cBhvr>
                                      <p:to>
                                        <p:strVal val="visible"/>
                                      </p:to>
                                    </p:set>
                                    <p:animEffect transition="in" filter="strips(upRight)">
                                      <p:cBhvr>
                                        <p:cTn id="19" dur="5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868738" y="0"/>
            <a:ext cx="4657725" cy="1295400"/>
          </a:xfrm>
        </p:spPr>
      </p:pic>
      <p:pic>
        <p:nvPicPr>
          <p:cNvPr id="1331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41613" y="1154113"/>
            <a:ext cx="66675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27325" y="3876675"/>
            <a:ext cx="6696075"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51138" y="2981325"/>
            <a:ext cx="66484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755900" y="2100263"/>
            <a:ext cx="6667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55888" y="4783138"/>
            <a:ext cx="68675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563813" y="5748338"/>
            <a:ext cx="726757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strips(upRight)">
                                      <p:cBhvr>
                                        <p:cTn id="7" dur="500"/>
                                        <p:tgtEl>
                                          <p:spTgt spid="13314"/>
                                        </p:tgtEl>
                                      </p:cBhvr>
                                    </p:animEffect>
                                  </p:childTnLst>
                                </p:cTn>
                              </p:par>
                            </p:childTnLst>
                          </p:cTn>
                        </p:par>
                        <p:par>
                          <p:cTn id="8" fill="hold">
                            <p:stCondLst>
                              <p:cond delay="500"/>
                            </p:stCondLst>
                            <p:childTnLst>
                              <p:par>
                                <p:cTn id="9" presetID="18" presetClass="entr" presetSubtype="3" fill="hold" nodeType="afterEffect">
                                  <p:stCondLst>
                                    <p:cond delay="0"/>
                                  </p:stCondLst>
                                  <p:childTnLst>
                                    <p:set>
                                      <p:cBhvr>
                                        <p:cTn id="10" dur="1" fill="hold">
                                          <p:stCondLst>
                                            <p:cond delay="0"/>
                                          </p:stCondLst>
                                        </p:cTn>
                                        <p:tgtEl>
                                          <p:spTgt spid="13317"/>
                                        </p:tgtEl>
                                        <p:attrNameLst>
                                          <p:attrName>style.visibility</p:attrName>
                                        </p:attrNameLst>
                                      </p:cBhvr>
                                      <p:to>
                                        <p:strVal val="visible"/>
                                      </p:to>
                                    </p:set>
                                    <p:animEffect transition="in" filter="strips(upRight)">
                                      <p:cBhvr>
                                        <p:cTn id="11" dur="500"/>
                                        <p:tgtEl>
                                          <p:spTgt spid="13317"/>
                                        </p:tgtEl>
                                      </p:cBhvr>
                                    </p:animEffect>
                                  </p:childTnLst>
                                </p:cTn>
                              </p:par>
                            </p:childTnLst>
                          </p:cTn>
                        </p:par>
                        <p:par>
                          <p:cTn id="12" fill="hold">
                            <p:stCondLst>
                              <p:cond delay="1000"/>
                            </p:stCondLst>
                            <p:childTnLst>
                              <p:par>
                                <p:cTn id="13" presetID="18" presetClass="entr" presetSubtype="3" fill="hold" nodeType="afterEffect">
                                  <p:stCondLst>
                                    <p:cond delay="0"/>
                                  </p:stCondLst>
                                  <p:childTnLst>
                                    <p:set>
                                      <p:cBhvr>
                                        <p:cTn id="14" dur="1" fill="hold">
                                          <p:stCondLst>
                                            <p:cond delay="0"/>
                                          </p:stCondLst>
                                        </p:cTn>
                                        <p:tgtEl>
                                          <p:spTgt spid="13316"/>
                                        </p:tgtEl>
                                        <p:attrNameLst>
                                          <p:attrName>style.visibility</p:attrName>
                                        </p:attrNameLst>
                                      </p:cBhvr>
                                      <p:to>
                                        <p:strVal val="visible"/>
                                      </p:to>
                                    </p:set>
                                    <p:animEffect transition="in" filter="strips(upRight)">
                                      <p:cBhvr>
                                        <p:cTn id="15" dur="500"/>
                                        <p:tgtEl>
                                          <p:spTgt spid="13316"/>
                                        </p:tgtEl>
                                      </p:cBhvr>
                                    </p:animEffect>
                                  </p:childTnLst>
                                </p:cTn>
                              </p:par>
                            </p:childTnLst>
                          </p:cTn>
                        </p:par>
                        <p:par>
                          <p:cTn id="16" fill="hold">
                            <p:stCondLst>
                              <p:cond delay="1500"/>
                            </p:stCondLst>
                            <p:childTnLst>
                              <p:par>
                                <p:cTn id="17" presetID="18" presetClass="entr" presetSubtype="3" fill="hold" nodeType="afterEffect">
                                  <p:stCondLst>
                                    <p:cond delay="0"/>
                                  </p:stCondLst>
                                  <p:childTnLst>
                                    <p:set>
                                      <p:cBhvr>
                                        <p:cTn id="18" dur="1" fill="hold">
                                          <p:stCondLst>
                                            <p:cond delay="0"/>
                                          </p:stCondLst>
                                        </p:cTn>
                                        <p:tgtEl>
                                          <p:spTgt spid="13315"/>
                                        </p:tgtEl>
                                        <p:attrNameLst>
                                          <p:attrName>style.visibility</p:attrName>
                                        </p:attrNameLst>
                                      </p:cBhvr>
                                      <p:to>
                                        <p:strVal val="visible"/>
                                      </p:to>
                                    </p:set>
                                    <p:animEffect transition="in" filter="strips(upRight)">
                                      <p:cBhvr>
                                        <p:cTn id="19" dur="500"/>
                                        <p:tgtEl>
                                          <p:spTgt spid="13315"/>
                                        </p:tgtEl>
                                      </p:cBhvr>
                                    </p:animEffect>
                                  </p:childTnLst>
                                </p:cTn>
                              </p:par>
                            </p:childTnLst>
                          </p:cTn>
                        </p:par>
                        <p:par>
                          <p:cTn id="20" fill="hold">
                            <p:stCondLst>
                              <p:cond delay="2000"/>
                            </p:stCondLst>
                            <p:childTnLst>
                              <p:par>
                                <p:cTn id="21" presetID="18" presetClass="entr" presetSubtype="3" fill="hold" nodeType="afterEffect">
                                  <p:stCondLst>
                                    <p:cond delay="0"/>
                                  </p:stCondLst>
                                  <p:childTnLst>
                                    <p:set>
                                      <p:cBhvr>
                                        <p:cTn id="22" dur="1" fill="hold">
                                          <p:stCondLst>
                                            <p:cond delay="0"/>
                                          </p:stCondLst>
                                        </p:cTn>
                                        <p:tgtEl>
                                          <p:spTgt spid="13318"/>
                                        </p:tgtEl>
                                        <p:attrNameLst>
                                          <p:attrName>style.visibility</p:attrName>
                                        </p:attrNameLst>
                                      </p:cBhvr>
                                      <p:to>
                                        <p:strVal val="visible"/>
                                      </p:to>
                                    </p:set>
                                    <p:animEffect transition="in" filter="strips(upRight)">
                                      <p:cBhvr>
                                        <p:cTn id="23" dur="500"/>
                                        <p:tgtEl>
                                          <p:spTgt spid="13318"/>
                                        </p:tgtEl>
                                      </p:cBhvr>
                                    </p:animEffect>
                                  </p:childTnLst>
                                </p:cTn>
                              </p:par>
                            </p:childTnLst>
                          </p:cTn>
                        </p:par>
                        <p:par>
                          <p:cTn id="24" fill="hold">
                            <p:stCondLst>
                              <p:cond delay="2500"/>
                            </p:stCondLst>
                            <p:childTnLst>
                              <p:par>
                                <p:cTn id="25" presetID="18" presetClass="entr" presetSubtype="3" fill="hold" nodeType="afterEffect">
                                  <p:stCondLst>
                                    <p:cond delay="0"/>
                                  </p:stCondLst>
                                  <p:childTnLst>
                                    <p:set>
                                      <p:cBhvr>
                                        <p:cTn id="26" dur="1" fill="hold">
                                          <p:stCondLst>
                                            <p:cond delay="0"/>
                                          </p:stCondLst>
                                        </p:cTn>
                                        <p:tgtEl>
                                          <p:spTgt spid="13319"/>
                                        </p:tgtEl>
                                        <p:attrNameLst>
                                          <p:attrName>style.visibility</p:attrName>
                                        </p:attrNameLst>
                                      </p:cBhvr>
                                      <p:to>
                                        <p:strVal val="visible"/>
                                      </p:to>
                                    </p:set>
                                    <p:animEffect transition="in" filter="strips(upRight)">
                                      <p:cBhvr>
                                        <p:cTn id="27" dur="500"/>
                                        <p:tgtEl>
                                          <p:spTgt spid="13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a:ext>
            </a:extLst>
          </a:blip>
          <a:srcRect l="18380" t="27324" r="18836" b="18947"/>
          <a:stretch/>
        </p:blipFill>
        <p:spPr>
          <a:xfrm>
            <a:off x="4986338" y="2530475"/>
            <a:ext cx="2655887" cy="1262063"/>
          </a:xfrm>
          <a:effectLst>
            <a:outerShdw blurRad="190500" algn="tl" rotWithShape="0">
              <a:srgbClr val="000000">
                <a:alpha val="70000"/>
              </a:srgbClr>
            </a:outerShdw>
          </a:effectLst>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966" t="5480" r="776" b="6344"/>
          <a:stretch/>
        </p:blipFill>
        <p:spPr>
          <a:xfrm>
            <a:off x="6347930" y="369926"/>
            <a:ext cx="5843395" cy="2160894"/>
          </a:xfrm>
          <a:prstGeom prst="snip2SameRect">
            <a:avLst/>
          </a:prstGeom>
          <a:ln>
            <a:noFill/>
          </a:ln>
          <a:effectLst/>
          <a:scene3d>
            <a:camera prst="orthographicFront">
              <a:rot lat="0" lon="0" rev="0"/>
            </a:camera>
            <a:lightRig rig="contrasting" dir="t">
              <a:rot lat="0" lon="0" rev="7800000"/>
            </a:lightRig>
          </a:scene3d>
          <a:sp3d>
            <a:bevelT w="139700" h="139700"/>
          </a:sp3d>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1882" t="5833" r="1729" b="3766"/>
          <a:stretch/>
        </p:blipFill>
        <p:spPr>
          <a:xfrm>
            <a:off x="436607" y="369926"/>
            <a:ext cx="5894174" cy="2161405"/>
          </a:xfrm>
          <a:prstGeom prst="snip2SameRect">
            <a:avLst/>
          </a:prstGeom>
          <a:ln>
            <a:noFill/>
          </a:ln>
          <a:effectLst/>
          <a:scene3d>
            <a:camera prst="orthographicFront">
              <a:rot lat="0" lon="0" rev="0"/>
            </a:camera>
            <a:lightRig rig="contrasting" dir="t">
              <a:rot lat="0" lon="0" rev="7800000"/>
            </a:lightRig>
          </a:scene3d>
          <a:sp3d>
            <a:bevelT w="139700" h="139700"/>
          </a:sp3d>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1955" t="8378" r="1955" b="7793"/>
          <a:stretch/>
        </p:blipFill>
        <p:spPr>
          <a:xfrm>
            <a:off x="400888" y="3792240"/>
            <a:ext cx="5828270" cy="2237858"/>
          </a:xfrm>
          <a:prstGeom prst="snip2SameRect">
            <a:avLst/>
          </a:prstGeom>
          <a:ln>
            <a:noFill/>
          </a:ln>
          <a:effectLst/>
          <a:scene3d>
            <a:camera prst="orthographicFront">
              <a:rot lat="0" lon="0" rev="0"/>
            </a:camera>
            <a:lightRig rig="contrasting" dir="t">
              <a:rot lat="0" lon="0" rev="7800000"/>
            </a:lightRig>
          </a:scene3d>
          <a:sp3d>
            <a:bevelT w="139700" h="139700"/>
          </a:sp3d>
        </p:spPr>
      </p:pic>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l="1415" t="6714" r="2139" b="5654"/>
          <a:stretch/>
        </p:blipFill>
        <p:spPr>
          <a:xfrm>
            <a:off x="6248400" y="3792239"/>
            <a:ext cx="5943600" cy="2237859"/>
          </a:xfrm>
          <a:prstGeom prst="snip2SameRect">
            <a:avLst/>
          </a:prstGeom>
          <a:ln>
            <a:noFill/>
          </a:ln>
          <a:effectLst/>
          <a:scene3d>
            <a:camera prst="orthographicFront">
              <a:rot lat="0" lon="0" rev="0"/>
            </a:camera>
            <a:lightRig rig="contrasting" dir="t">
              <a:rot lat="0" lon="0" rev="7800000"/>
            </a:lightRig>
          </a:scene3d>
          <a:sp3d>
            <a:bevelT w="139700" h="139700"/>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129901" y="1724011"/>
            <a:ext cx="4188596" cy="2490120"/>
          </a:xfrm>
          <a:prstGeom prst="ellipse">
            <a:avLst/>
          </a:prstGeom>
          <a:effectLst>
            <a:softEdge rad="112500"/>
          </a:effectLst>
        </p:spPr>
      </p:pic>
      <p:pic>
        <p:nvPicPr>
          <p:cNvPr id="5" name="Picture 4"/>
          <p:cNvPicPr>
            <a:picLocks noChangeAspect="1"/>
          </p:cNvPicPr>
          <p:nvPr/>
        </p:nvPicPr>
        <p:blipFill rotWithShape="1">
          <a:blip r:embed="rId3">
            <a:extLst>
              <a:ext uri="{28A0092B-C50C-407E-A947-70E740481C1C}">
                <a14:useLocalDpi xmlns:a14="http://schemas.microsoft.com/office/drawing/2010/main"/>
              </a:ext>
            </a:extLst>
          </a:blip>
          <a:srcRect l="3901" t="4097" r="6316" b="14991"/>
          <a:stretch/>
        </p:blipFill>
        <p:spPr>
          <a:xfrm>
            <a:off x="1655805" y="242123"/>
            <a:ext cx="2685287" cy="6905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p:cNvPicPr>
            <a:picLocks noChangeAspect="1"/>
          </p:cNvPicPr>
          <p:nvPr/>
        </p:nvPicPr>
        <p:blipFill rotWithShape="1">
          <a:blip r:embed="rId4">
            <a:extLst>
              <a:ext uri="{28A0092B-C50C-407E-A947-70E740481C1C}">
                <a14:useLocalDpi xmlns:a14="http://schemas.microsoft.com/office/drawing/2010/main"/>
              </a:ext>
            </a:extLst>
          </a:blip>
          <a:srcRect l="3327" t="9876" r="5411" b="9175"/>
          <a:stretch/>
        </p:blipFill>
        <p:spPr>
          <a:xfrm>
            <a:off x="1460843" y="3045604"/>
            <a:ext cx="2755557" cy="7820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p:cNvPicPr>
            <a:picLocks noChangeAspect="1"/>
          </p:cNvPicPr>
          <p:nvPr/>
        </p:nvPicPr>
        <p:blipFill rotWithShape="1">
          <a:blip r:embed="rId5">
            <a:extLst>
              <a:ext uri="{28A0092B-C50C-407E-A947-70E740481C1C}">
                <a14:useLocalDpi xmlns:a14="http://schemas.microsoft.com/office/drawing/2010/main"/>
              </a:ext>
            </a:extLst>
          </a:blip>
          <a:srcRect l="1385" t="16290" r="1500" b="6541"/>
          <a:stretch/>
        </p:blipFill>
        <p:spPr>
          <a:xfrm>
            <a:off x="8130745" y="1977081"/>
            <a:ext cx="3200401" cy="5900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p:cNvPicPr>
            <a:picLocks noChangeAspect="1"/>
          </p:cNvPicPr>
          <p:nvPr/>
        </p:nvPicPr>
        <p:blipFill rotWithShape="1">
          <a:blip r:embed="rId6">
            <a:extLst>
              <a:ext uri="{28A0092B-C50C-407E-A947-70E740481C1C}">
                <a14:useLocalDpi xmlns:a14="http://schemas.microsoft.com/office/drawing/2010/main"/>
              </a:ext>
            </a:extLst>
          </a:blip>
          <a:srcRect l="3700" t="17251" b="10332"/>
          <a:stretch/>
        </p:blipFill>
        <p:spPr>
          <a:xfrm>
            <a:off x="4843849" y="1172035"/>
            <a:ext cx="2871014" cy="5955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p:cNvPicPr>
            <a:picLocks noChangeAspect="1"/>
          </p:cNvPicPr>
          <p:nvPr/>
        </p:nvPicPr>
        <p:blipFill rotWithShape="1">
          <a:blip r:embed="rId7">
            <a:extLst>
              <a:ext uri="{28A0092B-C50C-407E-A947-70E740481C1C}">
                <a14:useLocalDpi xmlns:a14="http://schemas.microsoft.com/office/drawing/2010/main"/>
              </a:ext>
            </a:extLst>
          </a:blip>
          <a:srcRect l="514" t="16713" r="3872" b="3622"/>
          <a:stretch/>
        </p:blipFill>
        <p:spPr>
          <a:xfrm>
            <a:off x="4748864" y="294176"/>
            <a:ext cx="2850541" cy="66833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p:cNvPicPr>
            <a:picLocks noChangeAspect="1"/>
          </p:cNvPicPr>
          <p:nvPr/>
        </p:nvPicPr>
        <p:blipFill rotWithShape="1">
          <a:blip r:embed="rId8">
            <a:extLst>
              <a:ext uri="{28A0092B-C50C-407E-A947-70E740481C1C}">
                <a14:useLocalDpi xmlns:a14="http://schemas.microsoft.com/office/drawing/2010/main"/>
              </a:ext>
            </a:extLst>
          </a:blip>
          <a:srcRect l="1147" t="8697" r="4849" b="7998"/>
          <a:stretch/>
        </p:blipFill>
        <p:spPr>
          <a:xfrm>
            <a:off x="7373514" y="5510525"/>
            <a:ext cx="3957632" cy="95249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10"/>
          <p:cNvPicPr>
            <a:picLocks noChangeAspect="1"/>
          </p:cNvPicPr>
          <p:nvPr/>
        </p:nvPicPr>
        <p:blipFill rotWithShape="1">
          <a:blip r:embed="rId9">
            <a:extLst>
              <a:ext uri="{28A0092B-C50C-407E-A947-70E740481C1C}">
                <a14:useLocalDpi xmlns:a14="http://schemas.microsoft.com/office/drawing/2010/main"/>
              </a:ext>
            </a:extLst>
          </a:blip>
          <a:srcRect l="2072" t="8337" r="1049" b="3716"/>
          <a:stretch/>
        </p:blipFill>
        <p:spPr>
          <a:xfrm>
            <a:off x="2583461" y="5514697"/>
            <a:ext cx="4300151" cy="9483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Picture 11"/>
          <p:cNvPicPr>
            <a:picLocks noChangeAspect="1"/>
          </p:cNvPicPr>
          <p:nvPr/>
        </p:nvPicPr>
        <p:blipFill rotWithShape="1">
          <a:blip r:embed="rId10">
            <a:extLst>
              <a:ext uri="{28A0092B-C50C-407E-A947-70E740481C1C}">
                <a14:useLocalDpi xmlns:a14="http://schemas.microsoft.com/office/drawing/2010/main"/>
              </a:ext>
            </a:extLst>
          </a:blip>
          <a:srcRect l="3145" t="9137" r="11246" b="9139"/>
          <a:stretch/>
        </p:blipFill>
        <p:spPr>
          <a:xfrm>
            <a:off x="8217243" y="3064851"/>
            <a:ext cx="3596001" cy="7627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Picture 12"/>
          <p:cNvPicPr>
            <a:picLocks noChangeAspect="1"/>
          </p:cNvPicPr>
          <p:nvPr/>
        </p:nvPicPr>
        <p:blipFill rotWithShape="1">
          <a:blip r:embed="rId11">
            <a:extLst>
              <a:ext uri="{28A0092B-C50C-407E-A947-70E740481C1C}">
                <a14:useLocalDpi xmlns:a14="http://schemas.microsoft.com/office/drawing/2010/main"/>
              </a:ext>
            </a:extLst>
          </a:blip>
          <a:srcRect l="3901" t="21635" r="6316" b="10049"/>
          <a:stretch/>
        </p:blipFill>
        <p:spPr>
          <a:xfrm>
            <a:off x="1655805" y="1172035"/>
            <a:ext cx="2685287" cy="56564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Picture 13"/>
          <p:cNvPicPr>
            <a:picLocks noChangeAspect="1"/>
          </p:cNvPicPr>
          <p:nvPr/>
        </p:nvPicPr>
        <p:blipFill rotWithShape="1">
          <a:blip r:embed="rId12">
            <a:extLst>
              <a:ext uri="{28A0092B-C50C-407E-A947-70E740481C1C}">
                <a14:useLocalDpi xmlns:a14="http://schemas.microsoft.com/office/drawing/2010/main"/>
              </a:ext>
            </a:extLst>
          </a:blip>
          <a:srcRect l="2656" t="12869" r="1426" b="1"/>
          <a:stretch/>
        </p:blipFill>
        <p:spPr>
          <a:xfrm>
            <a:off x="8007177" y="1172035"/>
            <a:ext cx="3323969" cy="5955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Picture 14"/>
          <p:cNvPicPr>
            <a:picLocks noChangeAspect="1"/>
          </p:cNvPicPr>
          <p:nvPr/>
        </p:nvPicPr>
        <p:blipFill rotWithShape="1">
          <a:blip r:embed="rId13">
            <a:extLst>
              <a:ext uri="{28A0092B-C50C-407E-A947-70E740481C1C}">
                <a14:useLocalDpi xmlns:a14="http://schemas.microsoft.com/office/drawing/2010/main"/>
              </a:ext>
            </a:extLst>
          </a:blip>
          <a:srcRect l="3250" t="16289" r="18815"/>
          <a:stretch/>
        </p:blipFill>
        <p:spPr>
          <a:xfrm>
            <a:off x="1655805" y="1977081"/>
            <a:ext cx="2685288" cy="6400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Picture 16"/>
          <p:cNvPicPr>
            <a:picLocks noChangeAspect="1"/>
          </p:cNvPicPr>
          <p:nvPr/>
        </p:nvPicPr>
        <p:blipFill rotWithShape="1">
          <a:blip r:embed="rId14">
            <a:extLst>
              <a:ext uri="{28A0092B-C50C-407E-A947-70E740481C1C}">
                <a14:useLocalDpi xmlns:a14="http://schemas.microsoft.com/office/drawing/2010/main"/>
              </a:ext>
            </a:extLst>
          </a:blip>
          <a:srcRect l="2552" t="6980" r="4354" b="11438"/>
          <a:stretch/>
        </p:blipFill>
        <p:spPr>
          <a:xfrm>
            <a:off x="4748213" y="4219575"/>
            <a:ext cx="3573462" cy="923925"/>
          </a:xfrm>
          <a:prstGeom prst="rect">
            <a:avLst/>
          </a:prstGeom>
          <a:ln>
            <a:noFill/>
          </a:ln>
          <a:effectLst>
            <a:outerShdw blurRad="292100" dist="139700" dir="2700000" algn="tl" rotWithShape="0">
              <a:srgbClr val="333333">
                <a:alpha val="65000"/>
              </a:srgbClr>
            </a:outerShdw>
          </a:effectLst>
        </p:spPr>
      </p:pic>
      <p:pic>
        <p:nvPicPr>
          <p:cNvPr id="18" name="Picture 17"/>
          <p:cNvPicPr>
            <a:picLocks noChangeAspect="1"/>
          </p:cNvPicPr>
          <p:nvPr/>
        </p:nvPicPr>
        <p:blipFill rotWithShape="1">
          <a:blip r:embed="rId15">
            <a:extLst>
              <a:ext uri="{28A0092B-C50C-407E-A947-70E740481C1C}">
                <a14:useLocalDpi xmlns:a14="http://schemas.microsoft.com/office/drawing/2010/main"/>
              </a:ext>
            </a:extLst>
          </a:blip>
          <a:srcRect l="2656" t="11384" r="1426" b="8147"/>
          <a:stretch/>
        </p:blipFill>
        <p:spPr>
          <a:xfrm>
            <a:off x="8007177" y="294176"/>
            <a:ext cx="3323969" cy="66833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childTnLst>
                          </p:cTn>
                        </p:par>
                        <p:par>
                          <p:cTn id="28" fill="hold">
                            <p:stCondLst>
                              <p:cond delay="2000"/>
                            </p:stCondLst>
                            <p:childTnLst>
                              <p:par>
                                <p:cTn id="29" presetID="53" presetClass="entr" presetSubtype="16"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par>
                          <p:cTn id="34" fill="hold">
                            <p:stCondLst>
                              <p:cond delay="2500"/>
                            </p:stCondLst>
                            <p:childTnLst>
                              <p:par>
                                <p:cTn id="35" presetID="53" presetClass="entr" presetSubtype="16"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500" fill="hold"/>
                                        <p:tgtEl>
                                          <p:spTgt spid="18"/>
                                        </p:tgtEl>
                                        <p:attrNameLst>
                                          <p:attrName>ppt_w</p:attrName>
                                        </p:attrNameLst>
                                      </p:cBhvr>
                                      <p:tavLst>
                                        <p:tav tm="0">
                                          <p:val>
                                            <p:fltVal val="0"/>
                                          </p:val>
                                        </p:tav>
                                        <p:tav tm="100000">
                                          <p:val>
                                            <p:strVal val="#ppt_w"/>
                                          </p:val>
                                        </p:tav>
                                      </p:tavLst>
                                    </p:anim>
                                    <p:anim calcmode="lin" valueType="num">
                                      <p:cBhvr>
                                        <p:cTn id="38" dur="500" fill="hold"/>
                                        <p:tgtEl>
                                          <p:spTgt spid="18"/>
                                        </p:tgtEl>
                                        <p:attrNameLst>
                                          <p:attrName>ppt_h</p:attrName>
                                        </p:attrNameLst>
                                      </p:cBhvr>
                                      <p:tavLst>
                                        <p:tav tm="0">
                                          <p:val>
                                            <p:fltVal val="0"/>
                                          </p:val>
                                        </p:tav>
                                        <p:tav tm="100000">
                                          <p:val>
                                            <p:strVal val="#ppt_h"/>
                                          </p:val>
                                        </p:tav>
                                      </p:tavLst>
                                    </p:anim>
                                    <p:animEffect transition="in" filter="fade">
                                      <p:cBhvr>
                                        <p:cTn id="39" dur="500"/>
                                        <p:tgtEl>
                                          <p:spTgt spid="18"/>
                                        </p:tgtEl>
                                      </p:cBhvr>
                                    </p:animEffect>
                                  </p:childTnLst>
                                </p:cTn>
                              </p:par>
                            </p:childTnLst>
                          </p:cTn>
                        </p:par>
                        <p:par>
                          <p:cTn id="40" fill="hold">
                            <p:stCondLst>
                              <p:cond delay="3000"/>
                            </p:stCondLst>
                            <p:childTnLst>
                              <p:par>
                                <p:cTn id="41" presetID="53" presetClass="entr" presetSubtype="16"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500" fill="hold"/>
                                        <p:tgtEl>
                                          <p:spTgt spid="14"/>
                                        </p:tgtEl>
                                        <p:attrNameLst>
                                          <p:attrName>ppt_w</p:attrName>
                                        </p:attrNameLst>
                                      </p:cBhvr>
                                      <p:tavLst>
                                        <p:tav tm="0">
                                          <p:val>
                                            <p:fltVal val="0"/>
                                          </p:val>
                                        </p:tav>
                                        <p:tav tm="100000">
                                          <p:val>
                                            <p:strVal val="#ppt_w"/>
                                          </p:val>
                                        </p:tav>
                                      </p:tavLst>
                                    </p:anim>
                                    <p:anim calcmode="lin" valueType="num">
                                      <p:cBhvr>
                                        <p:cTn id="44" dur="500" fill="hold"/>
                                        <p:tgtEl>
                                          <p:spTgt spid="14"/>
                                        </p:tgtEl>
                                        <p:attrNameLst>
                                          <p:attrName>ppt_h</p:attrName>
                                        </p:attrNameLst>
                                      </p:cBhvr>
                                      <p:tavLst>
                                        <p:tav tm="0">
                                          <p:val>
                                            <p:fltVal val="0"/>
                                          </p:val>
                                        </p:tav>
                                        <p:tav tm="100000">
                                          <p:val>
                                            <p:strVal val="#ppt_h"/>
                                          </p:val>
                                        </p:tav>
                                      </p:tavLst>
                                    </p:anim>
                                    <p:animEffect transition="in" filter="fade">
                                      <p:cBhvr>
                                        <p:cTn id="45" dur="500"/>
                                        <p:tgtEl>
                                          <p:spTgt spid="14"/>
                                        </p:tgtEl>
                                      </p:cBhvr>
                                    </p:animEffect>
                                  </p:childTnLst>
                                </p:cTn>
                              </p:par>
                            </p:childTnLst>
                          </p:cTn>
                        </p:par>
                        <p:par>
                          <p:cTn id="46" fill="hold">
                            <p:stCondLst>
                              <p:cond delay="3500"/>
                            </p:stCondLst>
                            <p:childTnLst>
                              <p:par>
                                <p:cTn id="47" presetID="53" presetClass="entr" presetSubtype="16" fill="hold" nodeType="after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fltVal val="0"/>
                                          </p:val>
                                        </p:tav>
                                        <p:tav tm="100000">
                                          <p:val>
                                            <p:strVal val="#ppt_w"/>
                                          </p:val>
                                        </p:tav>
                                      </p:tavLst>
                                    </p:anim>
                                    <p:anim calcmode="lin" valueType="num">
                                      <p:cBhvr>
                                        <p:cTn id="50" dur="500" fill="hold"/>
                                        <p:tgtEl>
                                          <p:spTgt spid="7"/>
                                        </p:tgtEl>
                                        <p:attrNameLst>
                                          <p:attrName>ppt_h</p:attrName>
                                        </p:attrNameLst>
                                      </p:cBhvr>
                                      <p:tavLst>
                                        <p:tav tm="0">
                                          <p:val>
                                            <p:fltVal val="0"/>
                                          </p:val>
                                        </p:tav>
                                        <p:tav tm="100000">
                                          <p:val>
                                            <p:strVal val="#ppt_h"/>
                                          </p:val>
                                        </p:tav>
                                      </p:tavLst>
                                    </p:anim>
                                    <p:animEffect transition="in" filter="fade">
                                      <p:cBhvr>
                                        <p:cTn id="51" dur="500"/>
                                        <p:tgtEl>
                                          <p:spTgt spid="7"/>
                                        </p:tgtEl>
                                      </p:cBhvr>
                                    </p:animEffect>
                                  </p:childTnLst>
                                </p:cTn>
                              </p:par>
                            </p:childTnLst>
                          </p:cTn>
                        </p:par>
                        <p:par>
                          <p:cTn id="52" fill="hold">
                            <p:stCondLst>
                              <p:cond delay="4000"/>
                            </p:stCondLst>
                            <p:childTnLst>
                              <p:par>
                                <p:cTn id="53" presetID="53" presetClass="entr" presetSubtype="16" fill="hold" nodeType="after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500" fill="hold"/>
                                        <p:tgtEl>
                                          <p:spTgt spid="12"/>
                                        </p:tgtEl>
                                        <p:attrNameLst>
                                          <p:attrName>ppt_w</p:attrName>
                                        </p:attrNameLst>
                                      </p:cBhvr>
                                      <p:tavLst>
                                        <p:tav tm="0">
                                          <p:val>
                                            <p:fltVal val="0"/>
                                          </p:val>
                                        </p:tav>
                                        <p:tav tm="100000">
                                          <p:val>
                                            <p:strVal val="#ppt_w"/>
                                          </p:val>
                                        </p:tav>
                                      </p:tavLst>
                                    </p:anim>
                                    <p:anim calcmode="lin" valueType="num">
                                      <p:cBhvr>
                                        <p:cTn id="56" dur="500" fill="hold"/>
                                        <p:tgtEl>
                                          <p:spTgt spid="12"/>
                                        </p:tgtEl>
                                        <p:attrNameLst>
                                          <p:attrName>ppt_h</p:attrName>
                                        </p:attrNameLst>
                                      </p:cBhvr>
                                      <p:tavLst>
                                        <p:tav tm="0">
                                          <p:val>
                                            <p:fltVal val="0"/>
                                          </p:val>
                                        </p:tav>
                                        <p:tav tm="100000">
                                          <p:val>
                                            <p:strVal val="#ppt_h"/>
                                          </p:val>
                                        </p:tav>
                                      </p:tavLst>
                                    </p:anim>
                                    <p:animEffect transition="in" filter="fade">
                                      <p:cBhvr>
                                        <p:cTn id="57" dur="500"/>
                                        <p:tgtEl>
                                          <p:spTgt spid="12"/>
                                        </p:tgtEl>
                                      </p:cBhvr>
                                    </p:animEffect>
                                  </p:childTnLst>
                                </p:cTn>
                              </p:par>
                            </p:childTnLst>
                          </p:cTn>
                        </p:par>
                        <p:par>
                          <p:cTn id="58" fill="hold">
                            <p:stCondLst>
                              <p:cond delay="4500"/>
                            </p:stCondLst>
                            <p:childTnLst>
                              <p:par>
                                <p:cTn id="59" presetID="53" presetClass="entr" presetSubtype="16" fill="hold" nodeType="afterEffect">
                                  <p:stCondLst>
                                    <p:cond delay="0"/>
                                  </p:stCondLst>
                                  <p:childTnLst>
                                    <p:set>
                                      <p:cBhvr>
                                        <p:cTn id="60" dur="1" fill="hold">
                                          <p:stCondLst>
                                            <p:cond delay="0"/>
                                          </p:stCondLst>
                                        </p:cTn>
                                        <p:tgtEl>
                                          <p:spTgt spid="6"/>
                                        </p:tgtEl>
                                        <p:attrNameLst>
                                          <p:attrName>style.visibility</p:attrName>
                                        </p:attrNameLst>
                                      </p:cBhvr>
                                      <p:to>
                                        <p:strVal val="visible"/>
                                      </p:to>
                                    </p:set>
                                    <p:anim calcmode="lin" valueType="num">
                                      <p:cBhvr>
                                        <p:cTn id="61" dur="500" fill="hold"/>
                                        <p:tgtEl>
                                          <p:spTgt spid="6"/>
                                        </p:tgtEl>
                                        <p:attrNameLst>
                                          <p:attrName>ppt_w</p:attrName>
                                        </p:attrNameLst>
                                      </p:cBhvr>
                                      <p:tavLst>
                                        <p:tav tm="0">
                                          <p:val>
                                            <p:fltVal val="0"/>
                                          </p:val>
                                        </p:tav>
                                        <p:tav tm="100000">
                                          <p:val>
                                            <p:strVal val="#ppt_w"/>
                                          </p:val>
                                        </p:tav>
                                      </p:tavLst>
                                    </p:anim>
                                    <p:anim calcmode="lin" valueType="num">
                                      <p:cBhvr>
                                        <p:cTn id="62" dur="500" fill="hold"/>
                                        <p:tgtEl>
                                          <p:spTgt spid="6"/>
                                        </p:tgtEl>
                                        <p:attrNameLst>
                                          <p:attrName>ppt_h</p:attrName>
                                        </p:attrNameLst>
                                      </p:cBhvr>
                                      <p:tavLst>
                                        <p:tav tm="0">
                                          <p:val>
                                            <p:fltVal val="0"/>
                                          </p:val>
                                        </p:tav>
                                        <p:tav tm="100000">
                                          <p:val>
                                            <p:strVal val="#ppt_h"/>
                                          </p:val>
                                        </p:tav>
                                      </p:tavLst>
                                    </p:anim>
                                    <p:animEffect transition="in" filter="fade">
                                      <p:cBhvr>
                                        <p:cTn id="63" dur="500"/>
                                        <p:tgtEl>
                                          <p:spTgt spid="6"/>
                                        </p:tgtEl>
                                      </p:cBhvr>
                                    </p:animEffect>
                                  </p:childTnLst>
                                </p:cTn>
                              </p:par>
                            </p:childTnLst>
                          </p:cTn>
                        </p:par>
                        <p:par>
                          <p:cTn id="64" fill="hold">
                            <p:stCondLst>
                              <p:cond delay="5000"/>
                            </p:stCondLst>
                            <p:childTnLst>
                              <p:par>
                                <p:cTn id="65" presetID="53" presetClass="entr" presetSubtype="16" fill="hold" nodeType="after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p:cTn id="67" dur="500" fill="hold"/>
                                        <p:tgtEl>
                                          <p:spTgt spid="17"/>
                                        </p:tgtEl>
                                        <p:attrNameLst>
                                          <p:attrName>ppt_w</p:attrName>
                                        </p:attrNameLst>
                                      </p:cBhvr>
                                      <p:tavLst>
                                        <p:tav tm="0">
                                          <p:val>
                                            <p:fltVal val="0"/>
                                          </p:val>
                                        </p:tav>
                                        <p:tav tm="100000">
                                          <p:val>
                                            <p:strVal val="#ppt_w"/>
                                          </p:val>
                                        </p:tav>
                                      </p:tavLst>
                                    </p:anim>
                                    <p:anim calcmode="lin" valueType="num">
                                      <p:cBhvr>
                                        <p:cTn id="68" dur="500" fill="hold"/>
                                        <p:tgtEl>
                                          <p:spTgt spid="17"/>
                                        </p:tgtEl>
                                        <p:attrNameLst>
                                          <p:attrName>ppt_h</p:attrName>
                                        </p:attrNameLst>
                                      </p:cBhvr>
                                      <p:tavLst>
                                        <p:tav tm="0">
                                          <p:val>
                                            <p:fltVal val="0"/>
                                          </p:val>
                                        </p:tav>
                                        <p:tav tm="100000">
                                          <p:val>
                                            <p:strVal val="#ppt_h"/>
                                          </p:val>
                                        </p:tav>
                                      </p:tavLst>
                                    </p:anim>
                                    <p:animEffect transition="in" filter="fade">
                                      <p:cBhvr>
                                        <p:cTn id="69" dur="500"/>
                                        <p:tgtEl>
                                          <p:spTgt spid="17"/>
                                        </p:tgtEl>
                                      </p:cBhvr>
                                    </p:animEffect>
                                  </p:childTnLst>
                                </p:cTn>
                              </p:par>
                            </p:childTnLst>
                          </p:cTn>
                        </p:par>
                        <p:par>
                          <p:cTn id="70" fill="hold">
                            <p:stCondLst>
                              <p:cond delay="5500"/>
                            </p:stCondLst>
                            <p:childTnLst>
                              <p:par>
                                <p:cTn id="71" presetID="53" presetClass="entr" presetSubtype="16" fill="hold" nodeType="afterEffect">
                                  <p:stCondLst>
                                    <p:cond delay="0"/>
                                  </p:stCondLst>
                                  <p:childTnLst>
                                    <p:set>
                                      <p:cBhvr>
                                        <p:cTn id="72" dur="1" fill="hold">
                                          <p:stCondLst>
                                            <p:cond delay="0"/>
                                          </p:stCondLst>
                                        </p:cTn>
                                        <p:tgtEl>
                                          <p:spTgt spid="11"/>
                                        </p:tgtEl>
                                        <p:attrNameLst>
                                          <p:attrName>style.visibility</p:attrName>
                                        </p:attrNameLst>
                                      </p:cBhvr>
                                      <p:to>
                                        <p:strVal val="visible"/>
                                      </p:to>
                                    </p:set>
                                    <p:anim calcmode="lin" valueType="num">
                                      <p:cBhvr>
                                        <p:cTn id="73" dur="500" fill="hold"/>
                                        <p:tgtEl>
                                          <p:spTgt spid="11"/>
                                        </p:tgtEl>
                                        <p:attrNameLst>
                                          <p:attrName>ppt_w</p:attrName>
                                        </p:attrNameLst>
                                      </p:cBhvr>
                                      <p:tavLst>
                                        <p:tav tm="0">
                                          <p:val>
                                            <p:fltVal val="0"/>
                                          </p:val>
                                        </p:tav>
                                        <p:tav tm="100000">
                                          <p:val>
                                            <p:strVal val="#ppt_w"/>
                                          </p:val>
                                        </p:tav>
                                      </p:tavLst>
                                    </p:anim>
                                    <p:anim calcmode="lin" valueType="num">
                                      <p:cBhvr>
                                        <p:cTn id="74" dur="500" fill="hold"/>
                                        <p:tgtEl>
                                          <p:spTgt spid="11"/>
                                        </p:tgtEl>
                                        <p:attrNameLst>
                                          <p:attrName>ppt_h</p:attrName>
                                        </p:attrNameLst>
                                      </p:cBhvr>
                                      <p:tavLst>
                                        <p:tav tm="0">
                                          <p:val>
                                            <p:fltVal val="0"/>
                                          </p:val>
                                        </p:tav>
                                        <p:tav tm="100000">
                                          <p:val>
                                            <p:strVal val="#ppt_h"/>
                                          </p:val>
                                        </p:tav>
                                      </p:tavLst>
                                    </p:anim>
                                    <p:animEffect transition="in" filter="fade">
                                      <p:cBhvr>
                                        <p:cTn id="75" dur="500"/>
                                        <p:tgtEl>
                                          <p:spTgt spid="11"/>
                                        </p:tgtEl>
                                      </p:cBhvr>
                                    </p:animEffect>
                                  </p:childTnLst>
                                </p:cTn>
                              </p:par>
                            </p:childTnLst>
                          </p:cTn>
                        </p:par>
                        <p:par>
                          <p:cTn id="76" fill="hold">
                            <p:stCondLst>
                              <p:cond delay="6000"/>
                            </p:stCondLst>
                            <p:childTnLst>
                              <p:par>
                                <p:cTn id="77" presetID="53" presetClass="entr" presetSubtype="16" fill="hold" nodeType="afterEffect">
                                  <p:stCondLst>
                                    <p:cond delay="0"/>
                                  </p:stCondLst>
                                  <p:childTnLst>
                                    <p:set>
                                      <p:cBhvr>
                                        <p:cTn id="78" dur="1" fill="hold">
                                          <p:stCondLst>
                                            <p:cond delay="0"/>
                                          </p:stCondLst>
                                        </p:cTn>
                                        <p:tgtEl>
                                          <p:spTgt spid="10"/>
                                        </p:tgtEl>
                                        <p:attrNameLst>
                                          <p:attrName>style.visibility</p:attrName>
                                        </p:attrNameLst>
                                      </p:cBhvr>
                                      <p:to>
                                        <p:strVal val="visible"/>
                                      </p:to>
                                    </p:set>
                                    <p:anim calcmode="lin" valueType="num">
                                      <p:cBhvr>
                                        <p:cTn id="79" dur="500" fill="hold"/>
                                        <p:tgtEl>
                                          <p:spTgt spid="10"/>
                                        </p:tgtEl>
                                        <p:attrNameLst>
                                          <p:attrName>ppt_w</p:attrName>
                                        </p:attrNameLst>
                                      </p:cBhvr>
                                      <p:tavLst>
                                        <p:tav tm="0">
                                          <p:val>
                                            <p:fltVal val="0"/>
                                          </p:val>
                                        </p:tav>
                                        <p:tav tm="100000">
                                          <p:val>
                                            <p:strVal val="#ppt_w"/>
                                          </p:val>
                                        </p:tav>
                                      </p:tavLst>
                                    </p:anim>
                                    <p:anim calcmode="lin" valueType="num">
                                      <p:cBhvr>
                                        <p:cTn id="80" dur="500" fill="hold"/>
                                        <p:tgtEl>
                                          <p:spTgt spid="10"/>
                                        </p:tgtEl>
                                        <p:attrNameLst>
                                          <p:attrName>ppt_h</p:attrName>
                                        </p:attrNameLst>
                                      </p:cBhvr>
                                      <p:tavLst>
                                        <p:tav tm="0">
                                          <p:val>
                                            <p:fltVal val="0"/>
                                          </p:val>
                                        </p:tav>
                                        <p:tav tm="100000">
                                          <p:val>
                                            <p:strVal val="#ppt_h"/>
                                          </p:val>
                                        </p:tav>
                                      </p:tavLst>
                                    </p:anim>
                                    <p:animEffect transition="in" filter="fade">
                                      <p:cBhvr>
                                        <p:cTn id="8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l="3030" t="8418" r="2116" b="33488"/>
          <a:stretch>
            <a:fillRect/>
          </a:stretch>
        </p:blipFill>
        <p:spPr>
          <a:xfrm>
            <a:off x="2433638" y="276225"/>
            <a:ext cx="8020050" cy="811213"/>
          </a:xfr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0295" t="8963" r="8238" b="34543"/>
          <a:stretch/>
        </p:blipFill>
        <p:spPr>
          <a:xfrm>
            <a:off x="2392126" y="2125663"/>
            <a:ext cx="8061562" cy="8318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14938" t="9706" r="17701" b="20371"/>
          <a:stretch/>
        </p:blipFill>
        <p:spPr>
          <a:xfrm>
            <a:off x="2392126" y="1165225"/>
            <a:ext cx="8061562" cy="8969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6876" t="10500" r="9091" b="20234"/>
          <a:stretch/>
        </p:blipFill>
        <p:spPr>
          <a:xfrm>
            <a:off x="2396519" y="4806950"/>
            <a:ext cx="8034125" cy="8461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6105" t="9856" r="10514" b="31899"/>
          <a:stretch/>
        </p:blipFill>
        <p:spPr>
          <a:xfrm>
            <a:off x="2433638" y="3036888"/>
            <a:ext cx="7990685" cy="8318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12"/>
          <p:cNvPicPr>
            <a:picLocks noChangeAspect="1"/>
          </p:cNvPicPr>
          <p:nvPr/>
        </p:nvPicPr>
        <p:blipFill rotWithShape="1">
          <a:blip r:embed="rId7">
            <a:extLst>
              <a:ext uri="{28A0092B-C50C-407E-A947-70E740481C1C}">
                <a14:useLocalDpi xmlns:a14="http://schemas.microsoft.com/office/drawing/2010/main" val="0"/>
              </a:ext>
            </a:extLst>
          </a:blip>
          <a:srcRect l="6112" t="8043" r="10687" b="14014"/>
          <a:stretch/>
        </p:blipFill>
        <p:spPr>
          <a:xfrm>
            <a:off x="2413616" y="3948113"/>
            <a:ext cx="8036412" cy="7810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13"/>
          <p:cNvPicPr>
            <a:picLocks noChangeAspect="1"/>
          </p:cNvPicPr>
          <p:nvPr/>
        </p:nvPicPr>
        <p:blipFill rotWithShape="1">
          <a:blip r:embed="rId8">
            <a:extLst>
              <a:ext uri="{28A0092B-C50C-407E-A947-70E740481C1C}">
                <a14:useLocalDpi xmlns:a14="http://schemas.microsoft.com/office/drawing/2010/main" val="0"/>
              </a:ext>
            </a:extLst>
          </a:blip>
          <a:srcRect l="7454" t="17639" r="10043" b="16428"/>
          <a:stretch/>
        </p:blipFill>
        <p:spPr>
          <a:xfrm>
            <a:off x="2392126" y="5724525"/>
            <a:ext cx="8061562" cy="91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15"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2000"/>
                            </p:stCondLst>
                            <p:childTnLst>
                              <p:par>
                                <p:cTn id="19" presetID="15"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1000" fill="hold"/>
                                        <p:tgtEl>
                                          <p:spTgt spid="11"/>
                                        </p:tgtEl>
                                        <p:attrNameLst>
                                          <p:attrName>ppt_w</p:attrName>
                                        </p:attrNameLst>
                                      </p:cBhvr>
                                      <p:tavLst>
                                        <p:tav tm="0">
                                          <p:val>
                                            <p:fltVal val="0"/>
                                          </p:val>
                                        </p:tav>
                                        <p:tav tm="100000">
                                          <p:val>
                                            <p:strVal val="#ppt_w"/>
                                          </p:val>
                                        </p:tav>
                                      </p:tavLst>
                                    </p:anim>
                                    <p:anim calcmode="lin" valueType="num">
                                      <p:cBhvr>
                                        <p:cTn id="22" dur="1000" fill="hold"/>
                                        <p:tgtEl>
                                          <p:spTgt spid="11"/>
                                        </p:tgtEl>
                                        <p:attrNameLst>
                                          <p:attrName>ppt_h</p:attrName>
                                        </p:attrNameLst>
                                      </p:cBhvr>
                                      <p:tavLst>
                                        <p:tav tm="0">
                                          <p:val>
                                            <p:fltVal val="0"/>
                                          </p:val>
                                        </p:tav>
                                        <p:tav tm="100000">
                                          <p:val>
                                            <p:strVal val="#ppt_h"/>
                                          </p:val>
                                        </p:tav>
                                      </p:tavLst>
                                    </p:anim>
                                    <p:anim calcmode="lin" valueType="num">
                                      <p:cBhvr>
                                        <p:cTn id="23"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3000"/>
                            </p:stCondLst>
                            <p:childTnLst>
                              <p:par>
                                <p:cTn id="26" presetID="15"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1000" fill="hold"/>
                                        <p:tgtEl>
                                          <p:spTgt spid="13"/>
                                        </p:tgtEl>
                                        <p:attrNameLst>
                                          <p:attrName>ppt_w</p:attrName>
                                        </p:attrNameLst>
                                      </p:cBhvr>
                                      <p:tavLst>
                                        <p:tav tm="0">
                                          <p:val>
                                            <p:fltVal val="0"/>
                                          </p:val>
                                        </p:tav>
                                        <p:tav tm="100000">
                                          <p:val>
                                            <p:strVal val="#ppt_w"/>
                                          </p:val>
                                        </p:tav>
                                      </p:tavLst>
                                    </p:anim>
                                    <p:anim calcmode="lin" valueType="num">
                                      <p:cBhvr>
                                        <p:cTn id="29" dur="1000" fill="hold"/>
                                        <p:tgtEl>
                                          <p:spTgt spid="13"/>
                                        </p:tgtEl>
                                        <p:attrNameLst>
                                          <p:attrName>ppt_h</p:attrName>
                                        </p:attrNameLst>
                                      </p:cBhvr>
                                      <p:tavLst>
                                        <p:tav tm="0">
                                          <p:val>
                                            <p:fltVal val="0"/>
                                          </p:val>
                                        </p:tav>
                                        <p:tav tm="100000">
                                          <p:val>
                                            <p:strVal val="#ppt_h"/>
                                          </p:val>
                                        </p:tav>
                                      </p:tavLst>
                                    </p:anim>
                                    <p:anim calcmode="lin" valueType="num">
                                      <p:cBhvr>
                                        <p:cTn id="30"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13"/>
                                        </p:tgtEl>
                                        <p:attrNameLst>
                                          <p:attrName>ppt_y</p:attrName>
                                        </p:attrNameLst>
                                      </p:cBhvr>
                                      <p:tavLst>
                                        <p:tav tm="0" fmla="#ppt_y+(sin(-2*pi*(1-$))*-#ppt_x+cos(-2*pi*(1-$))*(1-#ppt_y))*(1-$)">
                                          <p:val>
                                            <p:fltVal val="0"/>
                                          </p:val>
                                        </p:tav>
                                        <p:tav tm="100000">
                                          <p:val>
                                            <p:fltVal val="1"/>
                                          </p:val>
                                        </p:tav>
                                      </p:tavLst>
                                    </p:anim>
                                  </p:childTnLst>
                                </p:cTn>
                              </p:par>
                            </p:childTnLst>
                          </p:cTn>
                        </p:par>
                        <p:par>
                          <p:cTn id="32" fill="hold">
                            <p:stCondLst>
                              <p:cond delay="4000"/>
                            </p:stCondLst>
                            <p:childTnLst>
                              <p:par>
                                <p:cTn id="33" presetID="15" presetClass="entr" presetSubtype="0"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1000" fill="hold"/>
                                        <p:tgtEl>
                                          <p:spTgt spid="10"/>
                                        </p:tgtEl>
                                        <p:attrNameLst>
                                          <p:attrName>ppt_w</p:attrName>
                                        </p:attrNameLst>
                                      </p:cBhvr>
                                      <p:tavLst>
                                        <p:tav tm="0">
                                          <p:val>
                                            <p:fltVal val="0"/>
                                          </p:val>
                                        </p:tav>
                                        <p:tav tm="100000">
                                          <p:val>
                                            <p:strVal val="#ppt_w"/>
                                          </p:val>
                                        </p:tav>
                                      </p:tavLst>
                                    </p:anim>
                                    <p:anim calcmode="lin" valueType="num">
                                      <p:cBhvr>
                                        <p:cTn id="36" dur="1000" fill="hold"/>
                                        <p:tgtEl>
                                          <p:spTgt spid="10"/>
                                        </p:tgtEl>
                                        <p:attrNameLst>
                                          <p:attrName>ppt_h</p:attrName>
                                        </p:attrNameLst>
                                      </p:cBhvr>
                                      <p:tavLst>
                                        <p:tav tm="0">
                                          <p:val>
                                            <p:fltVal val="0"/>
                                          </p:val>
                                        </p:tav>
                                        <p:tav tm="100000">
                                          <p:val>
                                            <p:strVal val="#ppt_h"/>
                                          </p:val>
                                        </p:tav>
                                      </p:tavLst>
                                    </p:anim>
                                    <p:anim calcmode="lin" valueType="num">
                                      <p:cBhvr>
                                        <p:cTn id="37"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par>
                          <p:cTn id="39" fill="hold">
                            <p:stCondLst>
                              <p:cond delay="5000"/>
                            </p:stCondLst>
                            <p:childTnLst>
                              <p:par>
                                <p:cTn id="40" presetID="15" presetClass="entr" presetSubtype="0"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1000" fill="hold"/>
                                        <p:tgtEl>
                                          <p:spTgt spid="14"/>
                                        </p:tgtEl>
                                        <p:attrNameLst>
                                          <p:attrName>ppt_w</p:attrName>
                                        </p:attrNameLst>
                                      </p:cBhvr>
                                      <p:tavLst>
                                        <p:tav tm="0">
                                          <p:val>
                                            <p:fltVal val="0"/>
                                          </p:val>
                                        </p:tav>
                                        <p:tav tm="100000">
                                          <p:val>
                                            <p:strVal val="#ppt_w"/>
                                          </p:val>
                                        </p:tav>
                                      </p:tavLst>
                                    </p:anim>
                                    <p:anim calcmode="lin" valueType="num">
                                      <p:cBhvr>
                                        <p:cTn id="43" dur="1000" fill="hold"/>
                                        <p:tgtEl>
                                          <p:spTgt spid="14"/>
                                        </p:tgtEl>
                                        <p:attrNameLst>
                                          <p:attrName>ppt_h</p:attrName>
                                        </p:attrNameLst>
                                      </p:cBhvr>
                                      <p:tavLst>
                                        <p:tav tm="0">
                                          <p:val>
                                            <p:fltVal val="0"/>
                                          </p:val>
                                        </p:tav>
                                        <p:tav tm="100000">
                                          <p:val>
                                            <p:strVal val="#ppt_h"/>
                                          </p:val>
                                        </p:tav>
                                      </p:tavLst>
                                    </p:anim>
                                    <p:anim calcmode="lin" valueType="num">
                                      <p:cBhvr>
                                        <p:cTn id="44"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1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10.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1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12.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2.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3.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4.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5.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6.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7.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8.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Times New Roman-Arial">
      <a:maj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xmlns="" name="Parallax" id="{3388167B-A2EB-4685-9635-1831D9AEF8C4}" vid="{EBEC8F79-A447-43FC-8E81-85E8468AF3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Override>
</file>

<file path=ppt/theme/themeOverride10.xml><?xml version="1.0" encoding="utf-8"?>
<a:themeOverride xmlns:a="http://schemas.openxmlformats.org/drawingml/2006/main">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Override>
</file>

<file path=ppt/theme/themeOverride11.xml><?xml version="1.0" encoding="utf-8"?>
<a:themeOverride xmlns:a="http://schemas.openxmlformats.org/drawingml/2006/main">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Override>
</file>

<file path=ppt/theme/themeOverride12.xml><?xml version="1.0" encoding="utf-8"?>
<a:themeOverride xmlns:a="http://schemas.openxmlformats.org/drawingml/2006/main">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Override>
</file>

<file path=ppt/theme/themeOverride2.xml><?xml version="1.0" encoding="utf-8"?>
<a:themeOverride xmlns:a="http://schemas.openxmlformats.org/drawingml/2006/main">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Override>
</file>

<file path=ppt/theme/themeOverride3.xml><?xml version="1.0" encoding="utf-8"?>
<a:themeOverride xmlns:a="http://schemas.openxmlformats.org/drawingml/2006/main">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Override>
</file>

<file path=ppt/theme/themeOverride4.xml><?xml version="1.0" encoding="utf-8"?>
<a:themeOverride xmlns:a="http://schemas.openxmlformats.org/drawingml/2006/main">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Override>
</file>

<file path=ppt/theme/themeOverride5.xml><?xml version="1.0" encoding="utf-8"?>
<a:themeOverride xmlns:a="http://schemas.openxmlformats.org/drawingml/2006/main">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Override>
</file>

<file path=ppt/theme/themeOverride6.xml><?xml version="1.0" encoding="utf-8"?>
<a:themeOverride xmlns:a="http://schemas.openxmlformats.org/drawingml/2006/main">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Override>
</file>

<file path=ppt/theme/themeOverride7.xml><?xml version="1.0" encoding="utf-8"?>
<a:themeOverride xmlns:a="http://schemas.openxmlformats.org/drawingml/2006/main">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Override>
</file>

<file path=ppt/theme/themeOverride8.xml><?xml version="1.0" encoding="utf-8"?>
<a:themeOverride xmlns:a="http://schemas.openxmlformats.org/drawingml/2006/main">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Override>
</file>

<file path=ppt/theme/themeOverride9.xml><?xml version="1.0" encoding="utf-8"?>
<a:themeOverride xmlns:a="http://schemas.openxmlformats.org/drawingml/2006/main">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Override>
</file>

<file path=docProps/app.xml><?xml version="1.0" encoding="utf-8"?>
<Properties xmlns="http://schemas.openxmlformats.org/officeDocument/2006/extended-properties" xmlns:vt="http://schemas.openxmlformats.org/officeDocument/2006/docPropsVTypes">
  <Template>Parallax</Template>
  <TotalTime>2296</TotalTime>
  <Words>468</Words>
  <Application>Microsoft Office PowerPoint</Application>
  <PresentationFormat>Custom</PresentationFormat>
  <Paragraphs>42</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Parallax</vt:lpstr>
      <vt:lpstr>“LIARS AT WORK”</vt:lpstr>
      <vt:lpstr>Organizational Obscurantism</vt:lpstr>
      <vt:lpstr>What is lie?</vt:lpstr>
      <vt:lpstr>Top Management Officers ’s Ethical Behaviors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Reasons Employees lie to the boss </vt:lpstr>
      <vt:lpstr>If you are the boss, people lie to you unless …</vt:lpstr>
      <vt:lpstr>Believe me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LIARS AT WORK</dc:title>
  <dc:creator>Microsoft Office User</dc:creator>
  <cp:lastModifiedBy>Rashid</cp:lastModifiedBy>
  <cp:revision>52</cp:revision>
  <dcterms:created xsi:type="dcterms:W3CDTF">2016-08-08T05:40:17Z</dcterms:created>
  <dcterms:modified xsi:type="dcterms:W3CDTF">2016-08-25T12:50:43Z</dcterms:modified>
</cp:coreProperties>
</file>